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30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76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0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4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68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98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6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3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85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91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FD4C9-918C-4AF6-B7F1-5C9282CB638B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C8D1-8738-42C1-8CB3-C158460C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6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CB6DE79201EA725D00215FB366B79E62967247B675A78ABBD89F10E84B58FF7CF1B1F429BGB64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12161584/b3975f01ce8b0eb0c9b11526d9b4c7bf/#block_3214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base.garant.ru/70170244/1ebc4f77c11ac55f1a0f3462ae68e8ee/#block_1033" TargetMode="External"/><Relationship Id="rId3" Type="http://schemas.openxmlformats.org/officeDocument/2006/relationships/hyperlink" Target="https://base.garant.ru/12161584/1b93c134b90c6071b4dc3f495464b753/#block_4" TargetMode="External"/><Relationship Id="rId7" Type="http://schemas.openxmlformats.org/officeDocument/2006/relationships/hyperlink" Target="https://base.garant.ru/70170244/1ebc4f77c11ac55f1a0f3462ae68e8ee/#block_12314" TargetMode="External"/><Relationship Id="rId2" Type="http://schemas.openxmlformats.org/officeDocument/2006/relationships/hyperlink" Target="https://base.garant.ru/72095498/5da741911cf9399494368b18de80fbe8/#block_1001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ase.garant.ru/70170244/1ebc4f77c11ac55f1a0f3462ae68e8ee/#block_10235" TargetMode="External"/><Relationship Id="rId11" Type="http://schemas.openxmlformats.org/officeDocument/2006/relationships/hyperlink" Target="https://base.garant.ru/72095498/5da741911cf9399494368b18de80fbe8/#block_30030" TargetMode="External"/><Relationship Id="rId5" Type="http://schemas.openxmlformats.org/officeDocument/2006/relationships/hyperlink" Target="https://base.garant.ru/72095498/5da741911cf9399494368b18de80fbe8/#block_20020" TargetMode="External"/><Relationship Id="rId10" Type="http://schemas.openxmlformats.org/officeDocument/2006/relationships/hyperlink" Target="https://base.garant.ru/70170244/" TargetMode="External"/><Relationship Id="rId4" Type="http://schemas.openxmlformats.org/officeDocument/2006/relationships/hyperlink" Target="https://base.garant.ru/12161584/92409a09f2fd78349ae7c7f2064bf25a/#block_48" TargetMode="External"/><Relationship Id="rId9" Type="http://schemas.openxmlformats.org/officeDocument/2006/relationships/hyperlink" Target="https://base.garant.ru/70170244/1ebc4f77c11ac55f1a0f3462ae68e8ee/#block_106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192618/" TargetMode="External"/><Relationship Id="rId2" Type="http://schemas.openxmlformats.org/officeDocument/2006/relationships/hyperlink" Target="https://base.garant.ru/70170244/1ebc4f77c11ac55f1a0f3462ae68e8ee/#block_100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ase.garant.ru/72095498/5da741911cf9399494368b18de80fbe8/#block_5005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CB6DE79201EA725D00215FB366B79E62967247B675A78ABBD89F10E84B58FF7CF1B1F4B9EB7C0CFGA69F" TargetMode="External"/><Relationship Id="rId2" Type="http://schemas.openxmlformats.org/officeDocument/2006/relationships/hyperlink" Target="consultantplus://offline/ref=9CB6DE79201EA725D00215FB366B79E62967247B675A78ABBD89F10E84B58FF7CF1B1F4B9EB4C7CAGA64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CB6DE79201EA725D00215FB366B79E62967247B675A78ABBD89F10E84B58FF7CF1B1F4B9EB7C0C7GA63F" TargetMode="External"/><Relationship Id="rId2" Type="http://schemas.openxmlformats.org/officeDocument/2006/relationships/hyperlink" Target="consultantplus://offline/ref=9CB6DE79201EA725D00215FB366B79E62967247B675A78ABBD89F10E84B58FF7CF1B1F429BGB62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9CB6DE79201EA725D00215FB366B79E62967247B675A78ABBD89F10E84B58FF7CF1B1F4B9EB7C0C7GA64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CB6DE79201EA725D00215FB366B79E62967247B675A78ABBD89F10E84B58FF7CF1B1F4B9EB7C0C7GA63F" TargetMode="External"/><Relationship Id="rId2" Type="http://schemas.openxmlformats.org/officeDocument/2006/relationships/hyperlink" Target="consultantplus://offline/ref=9CB6DE79201EA725D00215FB366B79E62967247B675A78ABBD89F10E84B58FF7CF1B1F429BGB62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CB6DE79201EA725D00215FB366B79E62967247B675A78ABBD89F10E84B58FF7CF1B1F4B9EB7C0C7GA64F" TargetMode="External"/><Relationship Id="rId2" Type="http://schemas.openxmlformats.org/officeDocument/2006/relationships/hyperlink" Target="consultantplus://offline/ref=9CB6DE79201EA725D00215FB366B79E62967247B675A78ABBD89F10E84B58FF7CF1B1F429BGB62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CB6DE79201EA725D00215FB366B79E62967247B675A78ABBD89F10E84B58FF7CF1B1F4B9EB7C0CBGA68F" TargetMode="External"/><Relationship Id="rId2" Type="http://schemas.openxmlformats.org/officeDocument/2006/relationships/hyperlink" Target="consultantplus://offline/ref=9CB6DE79201EA725D00215FB366B79E62967247B675A78ABBD89F10E84B58FF7CF1B1F4B9EB4C6CCGA68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CB6DE79201EA725D00215FB366B79E62967247B675A78ABBD89F10E84B58FF7CF1B1F4B9EB4C7CAGA66F" TargetMode="External"/><Relationship Id="rId2" Type="http://schemas.openxmlformats.org/officeDocument/2006/relationships/hyperlink" Target="consultantplus://offline/ref=9CB6DE79201EA725D00215FB366B79E62967247B675A78ABBD89F10E84B58FF7CF1B1F4B9EB7C0CFGA60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9CB6DE79201EA725D00215FB366B79E62967247B675A78ABBD89F10E84B58FF7CF1B1F4B9EB7C0CBGA67F" TargetMode="External"/><Relationship Id="rId5" Type="http://schemas.openxmlformats.org/officeDocument/2006/relationships/hyperlink" Target="consultantplus://offline/ref=9CB6DE79201EA725D00215FB366B79E62967247B675A78ABBD89F10E84B58FF7CF1B1F4B9EB7C0CFGA65F" TargetMode="External"/><Relationship Id="rId4" Type="http://schemas.openxmlformats.org/officeDocument/2006/relationships/hyperlink" Target="consultantplus://offline/ref=9CB6DE79201EA725D00215FB366B79E62967247B675A78ABBD89F10E84B58FF7CF1B1F4B9EB4C7C9GA66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CB6DE79201EA725D00215FB366B79E62967247B675A78ABBD89F10E84B58FF7CF1B1F4298GB63F" TargetMode="External"/><Relationship Id="rId2" Type="http://schemas.openxmlformats.org/officeDocument/2006/relationships/hyperlink" Target="consultantplus://offline/ref=9CB6DE79201EA725D00215FB366B79E62967247B675A78ABBD89F10E84B58FF7CF1B1F4298GB62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936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Новое в проверках охраны труда ГИТ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136904" cy="4010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Проверочный лист утвержден приказом Федеральной службы по труду и занятости от 10 ноября 2017 г. N 655 "Об утверждении форм проверочных листов (списков контрольных вопросов) для осуществления федерального государственного надзора за соблюдением трудового законодательства и иных нормативных правовых актов, содержащих нормы трудового права".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769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02161"/>
              </p:ext>
            </p:extLst>
          </p:nvPr>
        </p:nvGraphicFramePr>
        <p:xfrm>
          <a:off x="755576" y="836712"/>
          <a:ext cx="7704856" cy="5040560"/>
        </p:xfrm>
        <a:graphic>
          <a:graphicData uri="http://schemas.openxmlformats.org/drawingml/2006/table">
            <a:tbl>
              <a:tblPr/>
              <a:tblGrid>
                <a:gridCol w="2683235"/>
                <a:gridCol w="5021621"/>
              </a:tblGrid>
              <a:tr h="5040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Работодателем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разработан и утвержден режим труда и отдыха работников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Абзац седьмой части 2 статьи 212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2006, N 27, ст. 2878)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71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344816" cy="590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Bookman Old Style" pitchFamily="18" charset="0"/>
                <a:ea typeface="Times New Roman"/>
                <a:cs typeface="Times New Roman"/>
              </a:rPr>
              <a:t>Приказ МЧС России от 28 июня 2018 г. N 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  <a:ea typeface="Times New Roman"/>
                <a:cs typeface="Times New Roman"/>
              </a:rPr>
              <a:t>261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Bookman Old Style" pitchFamily="18" charset="0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C00000"/>
                </a:solidFill>
                <a:latin typeface="Bookman Old Style" pitchFamily="18" charset="0"/>
                <a:ea typeface="Times New Roman"/>
                <a:cs typeface="Times New Roman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"Об утверждении форм проверочных листов, используемых должностными лицами федерального государственного пожарного надзора МЧС России при проведении плановых проверок по контролю за соблюдением требований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пожарной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безопасности»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Bookman Old Style" pitchFamily="18" charset="0"/>
              <a:ea typeface="Times New Roman"/>
              <a:cs typeface="Times New Roman"/>
            </a:endParaRPr>
          </a:p>
          <a:p>
            <a:pPr algn="ctr"/>
            <a:endParaRPr lang="ru-RU" sz="1600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Форма проверочного листа №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13 (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списка контрольных вопросов),</a:t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применяемая при осуществлении федерального государственного пожарного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надзора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ходе  плановых   проверок, проводимых 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    отношении   здания   общеобразовательной   организации, организации   дополнительного    образования    детей,   профессиональной образовательной организаций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(класс   функциональной   пожарной опасности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hlinkClick r:id="rId2"/>
              </a:rPr>
              <a:t>Ф4.1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), подлежащих федеральному государственному пожарному надзору,    при осуществлении контроля за соблюдением требований пожарной безопасности.</a:t>
            </a:r>
            <a:endParaRPr lang="ru-RU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1824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Перечень вопросов, отражающих содержание обязательных требований, ответы   на  которые   однозначно   свидетельствуют о   соблюдении    или несоблюдении    юридическим    лицом,   обязательных требований, составляющих предмет проверки:</a:t>
            </a:r>
            <a:endParaRPr lang="ru-RU" sz="16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22786"/>
              </p:ext>
            </p:extLst>
          </p:nvPr>
        </p:nvGraphicFramePr>
        <p:xfrm>
          <a:off x="395536" y="1112483"/>
          <a:ext cx="8568952" cy="5529680"/>
        </p:xfrm>
        <a:graphic>
          <a:graphicData uri="http://schemas.openxmlformats.org/drawingml/2006/table">
            <a:tbl>
              <a:tblPr firstRow="1" firstCol="1" bandRow="1"/>
              <a:tblGrid>
                <a:gridCol w="458173"/>
                <a:gridCol w="32266"/>
                <a:gridCol w="4458612"/>
                <a:gridCol w="2700330"/>
                <a:gridCol w="919571"/>
              </a:tblGrid>
              <a:tr h="457990">
                <a:tc gridSpan="2"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 п/п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3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противопожарного мероприятия</a:t>
                      </a:r>
                      <a:endParaRPr lang="ru-RU" sz="13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3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Реквизиты нормативных правовых актов</a:t>
                      </a:r>
                      <a:endParaRPr lang="ru-RU" sz="13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Ответы на вопросы</a:t>
                      </a:r>
                      <a:r>
                        <a:rPr lang="ru-RU" sz="1300" u="none" strike="noStrike" baseline="30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1</a:t>
                      </a:r>
                      <a:endParaRPr lang="ru-RU" sz="13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604">
                <a:tc gridSpan="5"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Общие мероприятия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1274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Соблюдаются ли собственниками имущества, руководителями федеральных органов исполнительной власти, руководителями органов местного самоуправления, лицами, уполномоченными владеть, пользоваться или распоряжаться имуществом, в том числе руководителями организаций и лицами, в установленном порядке, назначенными ответственными за обеспечение пожарной безопасности, должностными лицами, гражданами (далее - проверяемое лицо) в пределах их компетенции на объекте защиты проектные решения, выполненные в соответствии с требованиями пожарной безопасности по: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Статьи 4-6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6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48-96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Технического регламента о требованиях пожарной безопасности (утвержден Федеральным законом от 22.07.2008 N 123-ФЗ)</a:t>
                      </a:r>
                      <a:r>
                        <a:rPr lang="ru-RU" sz="1600" u="none" strike="noStrike" baseline="30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2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Подпункты "д"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6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"о" пункта 23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6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пункты 33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6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61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Правил противопожарного режима в Российской Федерации, утвержденных </a:t>
                      </a:r>
                      <a:r>
                        <a:rPr lang="ru-RU" sz="16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0"/>
                        </a:rPr>
                        <a:t>постановлением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Правительства Российской Федерации от 25.04.2012 N 390 "О противопожарном режиме"</a:t>
                      </a:r>
                      <a:r>
                        <a:rPr lang="ru-RU" sz="1600" u="none" strike="noStrike" baseline="30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11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(далее - ППР).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27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94692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aseline="30000" dirty="0">
                <a:solidFill>
                  <a:srgbClr val="22272F"/>
                </a:solidFill>
                <a:latin typeface="Times New Roman"/>
                <a:ea typeface="Times New Roman"/>
              </a:rPr>
              <a:t>1</a:t>
            </a:r>
            <a:r>
              <a:rPr lang="ru-RU" sz="2000" dirty="0">
                <a:solidFill>
                  <a:srgbClr val="22272F"/>
                </a:solidFill>
                <a:latin typeface="Times New Roman"/>
                <a:ea typeface="Times New Roman"/>
              </a:rPr>
              <a:t> </a:t>
            </a:r>
            <a:r>
              <a:rPr lang="ru-RU" sz="1600" b="1" i="1" dirty="0">
                <a:solidFill>
                  <a:srgbClr val="C00000"/>
                </a:solidFill>
                <a:latin typeface="Book Antiqua" pitchFamily="18" charset="0"/>
                <a:ea typeface="Times New Roman"/>
                <a:cs typeface="Mongolian Baiti" pitchFamily="66" charset="0"/>
              </a:rPr>
              <a:t>Указывается: "да", "нет" либо "н/р" - в случае, если требование на юридическое лицо не распространяется</a:t>
            </a:r>
            <a:endParaRPr lang="ru-RU" sz="1600" b="1" i="1" dirty="0" smtClean="0">
              <a:solidFill>
                <a:srgbClr val="C00000"/>
              </a:solidFill>
              <a:latin typeface="Book Antiqua" pitchFamily="18" charset="0"/>
              <a:ea typeface="Times New Roman"/>
              <a:cs typeface="Mongolian Baiti" pitchFamily="66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Вопросы этого раздела:</a:t>
            </a:r>
            <a:endParaRPr lang="ru-RU" sz="2000" b="1" u="sng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1.1.  наличию системы обеспечения пожарной безопасности? </a:t>
            </a:r>
            <a:endParaRPr lang="ru-RU" sz="20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1.2. противопожарным расстояниям между зданиями и сооружениями? </a:t>
            </a:r>
            <a:endParaRPr lang="ru-RU" sz="20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1.3. наружному противопожарному водоснабжению? </a:t>
            </a:r>
            <a:endParaRPr lang="ru-RU" sz="20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1.4. проездам и подъездам для пожарной техники? </a:t>
            </a:r>
            <a:endParaRPr lang="ru-RU" sz="20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1.5. конструктивным и объемно-планировочным решениям, степени огнестойкости и классу конструктивной пожарной опасности? </a:t>
            </a:r>
            <a:endParaRPr lang="ru-RU" sz="20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1.6. обеспечению безопасности людей при возникновении пожара? обеспечению безопасности пожарно-спасательных подразделений при ликвидации пожара? </a:t>
            </a:r>
            <a:endParaRPr lang="ru-RU" sz="20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1.7. показателям категории зданий, сооружений, помещений, оборудования и наружных установок по признаку взрывопожарной и пожарной опасности? </a:t>
            </a:r>
            <a:endParaRPr lang="ru-RU" sz="20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1.8. защите зданий, сооружений, помещений и оборудования автоматической установкой пожаротушения и автоматической пожарной сигнализацией? </a:t>
            </a:r>
            <a:endParaRPr lang="ru-RU" sz="20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1109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92888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1.9. иным системам противопожарной защиты? </a:t>
            </a:r>
            <a:endParaRPr lang="ru-RU" sz="22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1.10. размещению, управлению и взаимодействию оборудования противопожарной защиты с инженерными системами зданий и оборудованием, работа которого направлена на обеспечение безопасной эвакуации людей, тушение пожара и ограничение его развития? </a:t>
            </a:r>
            <a:endParaRPr lang="ru-RU" sz="22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1.11. соответствию алгоритма работы технических систем (средств) противопожарной защиты? </a:t>
            </a:r>
            <a:endParaRPr lang="ru-RU" sz="22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1.12. организационно-техническим мероприятиям по обеспечению пожарной безопасности объекта защиты? </a:t>
            </a:r>
            <a:endParaRPr lang="ru-RU" sz="22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1.13. расчетным величинам пожарных рисков? </a:t>
            </a:r>
            <a:endParaRPr lang="ru-RU" sz="2200" dirty="0">
              <a:solidFill>
                <a:schemeClr val="accent4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1.14. Представлена ли проверяемым лицом декларация пожарной безопасности в органы государственного пожарного надзора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И так далее до 56 вопроса</a:t>
            </a:r>
            <a:endParaRPr lang="ru-RU" sz="2200" i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9684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232665"/>
              </p:ext>
            </p:extLst>
          </p:nvPr>
        </p:nvGraphicFramePr>
        <p:xfrm>
          <a:off x="395537" y="260649"/>
          <a:ext cx="8280918" cy="6155043"/>
        </p:xfrm>
        <a:graphic>
          <a:graphicData uri="http://schemas.openxmlformats.org/drawingml/2006/table">
            <a:tbl>
              <a:tblPr firstRow="1" firstCol="1" bandRow="1"/>
              <a:tblGrid>
                <a:gridCol w="31652"/>
                <a:gridCol w="415966"/>
                <a:gridCol w="5601053"/>
                <a:gridCol w="1800200"/>
                <a:gridCol w="432047"/>
              </a:tblGrid>
              <a:tr h="792087">
                <a:tc gridSpan="5"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ru-RU" sz="1200" b="1" dirty="0" smtClean="0">
                        <a:solidFill>
                          <a:srgbClr val="22272F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Обучение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мерам пожарной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безопасности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5266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Организовано ли проверяемым лицом прохождение работниками вводного и первичного противопожарного инструктажа при устройстве на работу?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Пункт 3</a:t>
                      </a: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ППР,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приказ</a:t>
                      </a: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МЧС России от 12.12.2007 N 645 "Об утверждении Норм пожарной безопасности "Обучение мерам пожарной безопасности работников организаций"</a:t>
                      </a:r>
                      <a:r>
                        <a:rPr lang="ru-RU" sz="1800" u="none" strike="noStrike" baseline="30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5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4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57.</a:t>
                      </a:r>
                      <a:endParaRPr lang="ru-RU" sz="1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Организовано ли проверяемым лицом прохождение работниками повторного противопожарного инструктажа?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2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58.</a:t>
                      </a:r>
                      <a:endParaRPr lang="ru-RU" sz="1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Организовано ли проверяемым лицом прохождение руководителем и лицами ответственными за пожарную безопасность обучения по программам пожарно-технического минимума?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5969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Согласованы ли проверяемым лицом в установленном порядке специальные программы по обучению мерам пожарной безопасности?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Пункт 3</a:t>
                      </a: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ППР, </a:t>
                      </a:r>
                      <a:r>
                        <a:rPr lang="ru-RU" sz="18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приказ</a:t>
                      </a: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МЧС России от 12.12.2007 N 645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542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704856" cy="5334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solidFill>
                  <a:srgbClr val="C00000"/>
                </a:solidFill>
                <a:latin typeface="Bookman Old Style" pitchFamily="18" charset="0"/>
                <a:ea typeface="Times New Roman"/>
                <a:cs typeface="Times New Roman"/>
              </a:rPr>
              <a:t>Разделы  проверочного листа:</a:t>
            </a:r>
            <a:endParaRPr lang="ru-RU" sz="2400" dirty="0">
              <a:solidFill>
                <a:srgbClr val="C00000"/>
              </a:solidFill>
              <a:latin typeface="Bookman Old Style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Обозначение мест для курения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Первичные средства пожаротушения и противопожарное водоснабжение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Эвакуационные пути и выходы 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Электротехническая продукция 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Огнезащитная обработка  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Территория объекта     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Система отопления            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ea typeface="Times New Roman"/>
                <a:cs typeface="Times New Roman"/>
              </a:rPr>
              <a:t>Источники открытого пламени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8504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676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Bookman Old Style" pitchFamily="18" charset="0"/>
              </a:rPr>
              <a:t>Всего 157 вопросов с </a:t>
            </a:r>
            <a:r>
              <a:rPr lang="ru-RU" sz="3200" b="1" dirty="0" err="1">
                <a:solidFill>
                  <a:srgbClr val="C00000"/>
                </a:solidFill>
                <a:latin typeface="Bookman Old Style" pitchFamily="18" charset="0"/>
              </a:rPr>
              <a:t>подвопросами</a:t>
            </a:r>
            <a:r>
              <a:rPr lang="ru-RU" sz="3200" b="1" dirty="0">
                <a:solidFill>
                  <a:srgbClr val="C00000"/>
                </a:solidFill>
                <a:latin typeface="Bookman Old Style" pitchFamily="18" charset="0"/>
              </a:rPr>
              <a:t>. </a:t>
            </a:r>
            <a:endParaRPr lang="ru-RU" sz="32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Лист </a:t>
            </a:r>
            <a:r>
              <a:rPr lang="ru-RU" sz="3200" b="1" dirty="0">
                <a:solidFill>
                  <a:srgbClr val="C00000"/>
                </a:solidFill>
                <a:latin typeface="Bookman Old Style" pitchFamily="18" charset="0"/>
              </a:rPr>
              <a:t>№ 1 по дошкольному образованию </a:t>
            </a:r>
            <a:endParaRPr lang="ru-RU" sz="32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ru-RU" sz="32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и </a:t>
            </a:r>
            <a:r>
              <a:rPr lang="ru-RU" sz="3200" b="1" dirty="0">
                <a:solidFill>
                  <a:srgbClr val="C00000"/>
                </a:solidFill>
                <a:latin typeface="Bookman Old Style" pitchFamily="18" charset="0"/>
              </a:rPr>
              <a:t>лист № 14 по ФОК</a:t>
            </a:r>
          </a:p>
        </p:txBody>
      </p:sp>
    </p:spTree>
    <p:extLst>
      <p:ext uri="{BB962C8B-B14F-4D97-AF65-F5344CB8AC3E}">
        <p14:creationId xmlns:p14="http://schemas.microsoft.com/office/powerpoint/2010/main" val="368849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Проверочный лист № 100</a:t>
            </a:r>
          </a:p>
          <a:p>
            <a:endParaRPr lang="ru-RU" sz="2400" b="1" dirty="0" smtClean="0">
              <a:latin typeface="Bookman Old Style" pitchFamily="18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Список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контрольных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вопросов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для осуществления федерального государственного надзора за соблюдением трудового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законодательства.  </a:t>
            </a:r>
          </a:p>
          <a:p>
            <a:endParaRPr lang="ru-RU" sz="24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 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Это перечень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вопросов, отражающих содержание требований, ответы на которые однозначно свидетельствуют о соблюдении или несоблюдении юридическим лицом, индивидуальным предпринимателем обязательных требований, составляющих предмет проверки:</a:t>
            </a:r>
          </a:p>
          <a:p>
            <a:endParaRPr lang="ru-RU" sz="24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29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492331"/>
              </p:ext>
            </p:extLst>
          </p:nvPr>
        </p:nvGraphicFramePr>
        <p:xfrm>
          <a:off x="395536" y="404662"/>
          <a:ext cx="8208912" cy="6144004"/>
        </p:xfrm>
        <a:graphic>
          <a:graphicData uri="http://schemas.openxmlformats.org/drawingml/2006/table">
            <a:tbl>
              <a:tblPr/>
              <a:tblGrid>
                <a:gridCol w="720080"/>
                <a:gridCol w="2664296"/>
                <a:gridCol w="2993050"/>
                <a:gridCol w="434434"/>
                <a:gridCol w="698526"/>
                <a:gridCol w="698526"/>
              </a:tblGrid>
              <a:tr h="3465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Вопросы, отражающие содержание обязательных требований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Реквизиты нормативных правовых актов, с указанием их структурных единиц, которыми установлены обязательные требования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Ответы на вопросы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2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относится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16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Работники прошли обязательные предварительные (при поступлении на работу) медицинские осмотры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Абзац тринадцатый части 2 статьи 212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2013, N 48, ст. 6165), </a:t>
                      </a:r>
                      <a:r>
                        <a:rPr lang="ru-RU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статья 213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2013, N 48, ст. 6165)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периодические (в течение трудовой деятельности) медицинские осмотры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обязательные психиатрические освидетельствования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внеочередные медицинские осмотры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63483" marB="634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48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973153"/>
              </p:ext>
            </p:extLst>
          </p:nvPr>
        </p:nvGraphicFramePr>
        <p:xfrm>
          <a:off x="683568" y="548680"/>
          <a:ext cx="7704854" cy="5256584"/>
        </p:xfrm>
        <a:graphic>
          <a:graphicData uri="http://schemas.openxmlformats.org/drawingml/2006/table">
            <a:tbl>
              <a:tblPr/>
              <a:tblGrid>
                <a:gridCol w="432047"/>
                <a:gridCol w="2808313"/>
                <a:gridCol w="2745468"/>
                <a:gridCol w="407758"/>
                <a:gridCol w="655634"/>
                <a:gridCol w="655634"/>
              </a:tblGrid>
              <a:tr h="157558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Работники обучены безопасным методам и приемам выполнения работ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Абзац девятый части 2 статьи 212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2006, N 27, ст. 2878), </a:t>
                      </a:r>
                      <a:r>
                        <a:rPr lang="ru-RU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части вторая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третья статьи 225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2013, N 27, ст. 3477)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оказанию первой помощи пострадавшим на производстве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1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62612"/>
              </p:ext>
            </p:extLst>
          </p:nvPr>
        </p:nvGraphicFramePr>
        <p:xfrm>
          <a:off x="827584" y="764704"/>
          <a:ext cx="7560840" cy="5328592"/>
        </p:xfrm>
        <a:graphic>
          <a:graphicData uri="http://schemas.openxmlformats.org/drawingml/2006/table">
            <a:tbl>
              <a:tblPr/>
              <a:tblGrid>
                <a:gridCol w="478125"/>
                <a:gridCol w="3114670"/>
                <a:gridCol w="3968045"/>
              </a:tblGrid>
              <a:tr h="5328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Работники проинструктированы по охране труда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Абзац девятый части 2 статьи 212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2006, N 27, ст. 2878), </a:t>
                      </a: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часть вторая статьи 225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66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719810"/>
              </p:ext>
            </p:extLst>
          </p:nvPr>
        </p:nvGraphicFramePr>
        <p:xfrm>
          <a:off x="323528" y="260648"/>
          <a:ext cx="8424936" cy="5904656"/>
        </p:xfrm>
        <a:graphic>
          <a:graphicData uri="http://schemas.openxmlformats.org/drawingml/2006/table">
            <a:tbl>
              <a:tblPr/>
              <a:tblGrid>
                <a:gridCol w="2934005"/>
                <a:gridCol w="5490931"/>
              </a:tblGrid>
              <a:tr h="3231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Работники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прошли стажировку на рабочем месте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Абзац девятый части 2 статьи 212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2006, N 27, ст. 2878), </a:t>
                      </a:r>
                      <a:r>
                        <a:rPr lang="ru-RU" sz="18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часть третья статьи 225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2013, N 27, ст. 3477)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Работники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прошли проверку знаний требований охраны труда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Абзац девятый части 2 статьи 212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(Собрание законодательства Российской Федерации, 2002, N 1, ст. 3; 2006, N 27, ст. 2878), </a:t>
                      </a:r>
                      <a:r>
                        <a:rPr lang="ru-RU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часть третья статьи 225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2013, N 27, ст. 3477)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46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80502"/>
              </p:ext>
            </p:extLst>
          </p:nvPr>
        </p:nvGraphicFramePr>
        <p:xfrm>
          <a:off x="683568" y="908717"/>
          <a:ext cx="7848872" cy="5416468"/>
        </p:xfrm>
        <a:graphic>
          <a:graphicData uri="http://schemas.openxmlformats.org/drawingml/2006/table">
            <a:tbl>
              <a:tblPr/>
              <a:tblGrid>
                <a:gridCol w="2952328"/>
                <a:gridCol w="4896544"/>
              </a:tblGrid>
              <a:tr h="1866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Работодатель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проинформировал работников об условиях и охране труда на рабочем месте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Абзац пятнадцатый части 2 статьи 212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2013, N 52, ст. 6986), </a:t>
                      </a: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абзац третий части 1 статьи 219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риске повреждения здоровья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4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предоставляемых им гарантиях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6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полагающихся им компенсациях и средствах индивидуальной защиты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8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23573"/>
              </p:ext>
            </p:extLst>
          </p:nvPr>
        </p:nvGraphicFramePr>
        <p:xfrm>
          <a:off x="539552" y="548680"/>
          <a:ext cx="7848872" cy="5867400"/>
        </p:xfrm>
        <a:graphic>
          <a:graphicData uri="http://schemas.openxmlformats.org/drawingml/2006/table">
            <a:tbl>
              <a:tblPr/>
              <a:tblGrid>
                <a:gridCol w="2733390"/>
                <a:gridCol w="5115482"/>
              </a:tblGrid>
              <a:tr h="2736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Работодатель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обеспечил наличие аптечек для оказания первой помощи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Абзацы семнадцатый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девятнадцатый части 2 статьи 212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3), </a:t>
                      </a: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часть первая статьи 223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2013, N 48, ст. 6165)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 Работодатель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застраховал работников от несчастных случаев на производстве и профессиональных заболеваний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Абзац двадцать второй части 2 статьи 212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3), </a:t>
                      </a: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абзац второй части 1 статьи 219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41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975106"/>
              </p:ext>
            </p:extLst>
          </p:nvPr>
        </p:nvGraphicFramePr>
        <p:xfrm>
          <a:off x="755576" y="908720"/>
          <a:ext cx="7848872" cy="5472608"/>
        </p:xfrm>
        <a:graphic>
          <a:graphicData uri="http://schemas.openxmlformats.org/drawingml/2006/table">
            <a:tbl>
              <a:tblPr/>
              <a:tblGrid>
                <a:gridCol w="2733389"/>
                <a:gridCol w="5115483"/>
              </a:tblGrid>
              <a:tr h="2143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 Работодателем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разработаны и утверждены инструкции по охране труда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Абзац двадцать четвертый части 2 статьи 212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2006, N 27, ст. 2878)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 У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работодателя в наличии комплект документов нормативных правовых актов, содержащих требования охраны труда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Абзац двадцать пятый части 2 статьи 212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Трудового кодекса Российской Федерации (Собрание законодательства Российской Федерации, 2002, N 1, ст. 3; 2006, N 27, ст. 2878)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6969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1192</Words>
  <Application>Microsoft Office PowerPoint</Application>
  <PresentationFormat>Экран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Новое в проверках охраны труда ГИТ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в проверках охраны труда ГИТ</dc:title>
  <dc:creator>101</dc:creator>
  <cp:lastModifiedBy>101</cp:lastModifiedBy>
  <cp:revision>12</cp:revision>
  <dcterms:created xsi:type="dcterms:W3CDTF">2019-03-04T10:08:44Z</dcterms:created>
  <dcterms:modified xsi:type="dcterms:W3CDTF">2019-03-05T12:32:16Z</dcterms:modified>
</cp:coreProperties>
</file>