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5"/>
  </p:notesMasterIdLst>
  <p:sldIdLst>
    <p:sldId id="262" r:id="rId3"/>
    <p:sldId id="256" r:id="rId4"/>
    <p:sldId id="260" r:id="rId5"/>
    <p:sldId id="261" r:id="rId6"/>
    <p:sldId id="257" r:id="rId7"/>
    <p:sldId id="263" r:id="rId8"/>
    <p:sldId id="264" r:id="rId9"/>
    <p:sldId id="265" r:id="rId10"/>
    <p:sldId id="259" r:id="rId11"/>
    <p:sldId id="266" r:id="rId12"/>
    <p:sldId id="25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DDF16-A368-4234-BF43-49FD5378489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CE40-299E-45D1-8C2E-BB2187B59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7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CE40-299E-45D1-8C2E-BB2187B59C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4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CE40-299E-45D1-8C2E-BB2187B59C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4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CE40-299E-45D1-8C2E-BB2187B59C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7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CE40-299E-45D1-8C2E-BB2187B59C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4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006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14A2B-6429-4E26-80F4-A0E7DE2FCD7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DA560-2F98-4EFE-A7A9-5E17D039D56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3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6982A-5B02-4177-BCB4-4167A6038D2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235B0-D67F-4E26-B073-23DBA59425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3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E9E97-360C-4D9E-8B11-FA7CA05331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52694-CEAA-4574-B205-3DCF9258608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30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2199F-9C69-4F5F-A982-9401198BF8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F61FA-51E7-47F8-B152-8B77EEA5D87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9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70630-2F39-4ADB-BB3A-ED314FB900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3D568-2C1D-4FF4-A8F3-EF47FDE593D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2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F31AA-5134-49AE-A43F-708B4798EA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A5B9B-CE3A-434E-B82D-1985DA97881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36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E5CC4-5B15-48A2-BAD9-04B8BD73732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D6DC9-8A0C-4976-96E0-20CEDCFEAD2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98B63-8686-4DC5-946C-DCD09314D46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D3F5C-4944-4B6A-A62F-AEED61B70E2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23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574C-21BB-4550-A239-312FCB9A30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44CB0-7EDC-4300-B046-71C4A076BF9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4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9FCEF-6ADA-4427-946D-8BBF4AE4A21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32B1D-ECC8-4238-A56B-7E8EDA0A9B5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9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4C566-D83C-42A7-B5A4-5AFC9A51F0C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4780E-2453-4829-A80E-B91062B2E4E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43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диаграммы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028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25F9-314F-4BE6-A5B9-12811695EDA1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D588-11CB-4CB6-9FDC-74D7EC4A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8104-9A4C-45FE-B39E-0C679A600D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CA90C-3B91-461F-9014-1E0D8BAEE4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3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1596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i="1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811241"/>
            <a:ext cx="4752528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МБОУ «СОШ №6» – СОВРЕМЕННАЯ ШКОЛА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6543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64904"/>
            <a:ext cx="8640960" cy="3677041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/>
                <a:solidFill>
                  <a:srgbClr val="2159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968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900" baseline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900" baseline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5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5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кольный урок</a:t>
            </a:r>
            <a:r>
              <a:rPr lang="ru-RU" sz="4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49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37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37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ru-RU" sz="37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068" y="2626753"/>
            <a:ext cx="5134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/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Августовская педагогическая конференция</a:t>
            </a:r>
          </a:p>
        </p:txBody>
      </p:sp>
    </p:spTree>
    <p:extLst>
      <p:ext uri="{BB962C8B-B14F-4D97-AF65-F5344CB8AC3E}">
        <p14:creationId xmlns:p14="http://schemas.microsoft.com/office/powerpoint/2010/main" val="39294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644" y="-42350"/>
            <a:ext cx="9250318" cy="6937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4967" y="41680"/>
            <a:ext cx="92913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Стиль образовательного общения</a:t>
            </a:r>
            <a:endParaRPr kumimoji="0" lang="en-US" altLang="ru-RU" sz="4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786" y="3426521"/>
            <a:ext cx="3094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Патриотизм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242" y="2110598"/>
            <a:ext cx="2582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Эстетика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">
          <a:xfrm rot="13770025">
            <a:off x="4997450" y="3798888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gray">
          <a:xfrm rot="20856083">
            <a:off x="2868110" y="3327301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3810001" y="1289306"/>
            <a:ext cx="2634209" cy="2574546"/>
            <a:chOff x="2400" y="1478"/>
            <a:chExt cx="1152" cy="1152"/>
          </a:xfrm>
        </p:grpSpPr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2400" y="1478"/>
              <a:ext cx="1152" cy="1152"/>
              <a:chOff x="2016" y="1905"/>
              <a:chExt cx="1680" cy="1680"/>
            </a:xfrm>
          </p:grpSpPr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2016" y="1905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Text Box 14"/>
            <p:cNvSpPr txBox="1">
              <a:spLocks noChangeArrowheads="1"/>
            </p:cNvSpPr>
            <p:nvPr/>
          </p:nvSpPr>
          <p:spPr bwMode="gray">
            <a:xfrm>
              <a:off x="2529" y="1708"/>
              <a:ext cx="887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Личный пример педагога</a:t>
              </a:r>
              <a:endParaRPr lang="en-US" alt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373" y="2512230"/>
            <a:ext cx="2908080" cy="2872569"/>
            <a:chOff x="624" y="1584"/>
            <a:chExt cx="1248" cy="1296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A776F0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gray">
              <a:xfrm>
                <a:off x="2223" y="1944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dirty="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" name="Text Box 24"/>
            <p:cNvSpPr txBox="1">
              <a:spLocks noChangeArrowheads="1"/>
            </p:cNvSpPr>
            <p:nvPr/>
          </p:nvSpPr>
          <p:spPr bwMode="gray">
            <a:xfrm>
              <a:off x="753" y="1923"/>
              <a:ext cx="1034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Культура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общения</a:t>
              </a:r>
              <a:endParaRPr lang="en-US" alt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25"/>
          <p:cNvGrpSpPr>
            <a:grpSpLocks/>
          </p:cNvGrpSpPr>
          <p:nvPr/>
        </p:nvGrpSpPr>
        <p:grpSpPr bwMode="auto">
          <a:xfrm>
            <a:off x="5227613" y="3934254"/>
            <a:ext cx="3436903" cy="2894911"/>
            <a:chOff x="3311" y="2674"/>
            <a:chExt cx="1583" cy="1440"/>
          </a:xfrm>
        </p:grpSpPr>
        <p:grpSp>
          <p:nvGrpSpPr>
            <p:cNvPr id="57" name="Group 26"/>
            <p:cNvGrpSpPr>
              <a:grpSpLocks/>
            </p:cNvGrpSpPr>
            <p:nvPr/>
          </p:nvGrpSpPr>
          <p:grpSpPr bwMode="auto">
            <a:xfrm>
              <a:off x="3360" y="2674"/>
              <a:ext cx="1440" cy="1440"/>
              <a:chOff x="2016" y="1904"/>
              <a:chExt cx="1680" cy="1680"/>
            </a:xfrm>
          </p:grpSpPr>
          <p:sp>
            <p:nvSpPr>
              <p:cNvPr id="59" name="Oval 27"/>
              <p:cNvSpPr>
                <a:spLocks noChangeArrowheads="1"/>
              </p:cNvSpPr>
              <p:nvPr/>
            </p:nvSpPr>
            <p:spPr bwMode="gray">
              <a:xfrm>
                <a:off x="2016" y="1904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Text Box 29"/>
            <p:cNvSpPr txBox="1">
              <a:spLocks noChangeArrowheads="1"/>
            </p:cNvSpPr>
            <p:nvPr/>
          </p:nvSpPr>
          <p:spPr bwMode="gray">
            <a:xfrm>
              <a:off x="3311" y="3021"/>
              <a:ext cx="1583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Нормы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образовательной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среды</a:t>
              </a:r>
              <a:endParaRPr lang="en-US" alt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20482" name="Picture 2" descr="https://thumbs.dreamstime.com/b/%D1%87%D0%B5%D0%BB%D0%BE%D0%B2%D0%B5%D0%BA-%D0%B8%D0%B7%D0%BE%D0%BB%D0%B8%D1%80%D0%BE%D0%B2%D0%B0%D0%BD%D0%BD%D1%8B%D0%B9-3d-%D0%B8%D0%B7%D1%83%D1%87%D0%B0%D1%8F-%D0%B1%D0%B5%D0%BB%D0%B8%D0%B7%D0%BD%D1%83-17230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48" y="4604609"/>
            <a:ext cx="2276849" cy="22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57422" y="428604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2805BB"/>
                </a:solidFill>
                <a:cs typeface="Aharoni" pitchFamily="2" charset="-79"/>
              </a:rPr>
              <a:t>Профессиональные достижения педагогов</a:t>
            </a:r>
            <a:endParaRPr lang="ru-RU" sz="2400" b="1" dirty="0">
              <a:solidFill>
                <a:srgbClr val="2805BB"/>
              </a:solidFill>
              <a:cs typeface="Aharoni" pitchFamily="2" charset="-79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Овальная выноска 33"/>
          <p:cNvSpPr/>
          <p:nvPr/>
        </p:nvSpPr>
        <p:spPr>
          <a:xfrm>
            <a:off x="2928926" y="1071546"/>
            <a:ext cx="4357718" cy="1857388"/>
          </a:xfrm>
          <a:prstGeom prst="wedgeEllipseCallout">
            <a:avLst>
              <a:gd name="adj1" fmla="val -68245"/>
              <a:gd name="adj2" fmla="val -54133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«Самое главное: повышается мастерство и профессионализм педагогов, увеличивается их заинтересованность в качестве образования, меньше проявляется формальный подход к обучению»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Пимурзина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С.О., заместитель директора по учебной работе</a:t>
            </a:r>
          </a:p>
          <a:p>
            <a:pPr algn="ctr"/>
            <a:endParaRPr lang="ru-RU" sz="2000" b="1" dirty="0"/>
          </a:p>
        </p:txBody>
      </p:sp>
      <p:sp>
        <p:nvSpPr>
          <p:cNvPr id="36" name="Овальная выноска 35"/>
          <p:cNvSpPr/>
          <p:nvPr/>
        </p:nvSpPr>
        <p:spPr>
          <a:xfrm>
            <a:off x="5286380" y="3000372"/>
            <a:ext cx="3857620" cy="1785950"/>
          </a:xfrm>
          <a:prstGeom prst="wedgeEllipseCallout">
            <a:avLst>
              <a:gd name="adj1" fmla="val -104085"/>
              <a:gd name="adj2" fmla="val -59201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i="1" dirty="0" smtClean="0"/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«Педагоги активно занимаются самообразованием в данном направлении работы, делятся опытом  с коллегами района и города, стали участвовать активнее в конкурсах»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Киселева М.Н., директор школы</a:t>
            </a:r>
          </a:p>
          <a:p>
            <a:pPr algn="ctr"/>
            <a:endParaRPr lang="ru-RU" b="1" dirty="0"/>
          </a:p>
        </p:txBody>
      </p:sp>
      <p:sp>
        <p:nvSpPr>
          <p:cNvPr id="37" name="Овальная выноска 36"/>
          <p:cNvSpPr/>
          <p:nvPr/>
        </p:nvSpPr>
        <p:spPr>
          <a:xfrm>
            <a:off x="4557690" y="4861061"/>
            <a:ext cx="3857620" cy="1857388"/>
          </a:xfrm>
          <a:prstGeom prst="wedgeEllipseCallout">
            <a:avLst>
              <a:gd name="adj1" fmla="val -76507"/>
              <a:gd name="adj2" fmla="val -93351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i="1" dirty="0" smtClean="0"/>
          </a:p>
          <a:p>
            <a:pPr algn="ctr"/>
            <a:endParaRPr lang="ru-RU" sz="1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«Педагоги стали более открытыми к тому что происходит вокруг,  готовыми к изменениям,, к обучению. Они проводят большую работу по повышению эффективности уроков»</a:t>
            </a:r>
          </a:p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Голубцов И.В., заместитель директора по проектному управлению 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27860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ttps://6art.uralschool.ru/upload/sc6art_new/images/big/9b/cc/9bcc1222b0376d7d28b511709ee8df8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72074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D:\ФОТО\2019\видео ват сап\Sent\IMG-20191213-WA0049.jpg"/>
          <p:cNvPicPr>
            <a:picLocks noChangeAspect="1" noChangeArrowheads="1"/>
          </p:cNvPicPr>
          <p:nvPr/>
        </p:nvPicPr>
        <p:blipFill>
          <a:blip r:embed="rId5" cstate="print"/>
          <a:srcRect t="17857"/>
          <a:stretch>
            <a:fillRect/>
          </a:stretch>
        </p:blipFill>
        <p:spPr bwMode="auto">
          <a:xfrm>
            <a:off x="285720" y="0"/>
            <a:ext cx="1857388" cy="203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s://6art.uralschool.ru/upload/sc6art_new/images/big/cc/dd/ccddfcbb0b28da991b7defa7f23bfdb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2633630" cy="168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presentacii.ru/documents_2/514566d8662601a44e4b5ef6e32a385c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" y="130207"/>
            <a:ext cx="911405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7" descr="C:\Users\школа\Desktop\эмблема школ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64" y="0"/>
            <a:ext cx="143663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0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n/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rial" pitchFamily="34" charset="0"/>
              </a:rPr>
              <a:t>Муниципальное бюджетное общеобразовательное учреждение «Средняя общеобразовательная школа №6</a:t>
            </a:r>
            <a:r>
              <a:rPr lang="ru-RU" sz="1600" dirty="0" smtClean="0">
                <a:ln/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r>
              <a:rPr lang="ru-RU" sz="1600" dirty="0" smtClean="0">
                <a:ln/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rial" pitchFamily="34" charset="0"/>
              </a:rPr>
              <a:t>Артемовского городского округа</a:t>
            </a:r>
          </a:p>
          <a:p>
            <a:pPr algn="ctr">
              <a:defRPr/>
            </a:pPr>
            <a:r>
              <a:rPr lang="ru-RU" sz="1600" dirty="0" smtClean="0">
                <a:ln/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Arial" pitchFamily="34" charset="0"/>
              </a:rPr>
              <a:t>Свердловской области</a:t>
            </a:r>
            <a:endParaRPr lang="ru-RU" sz="1600" dirty="0">
              <a:ln/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14950"/>
            <a:ext cx="2036769" cy="1404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184468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357562"/>
            <a:ext cx="2152094" cy="146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10" y="1214422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Экспериментальная площадка по направлению</a:t>
            </a:r>
          </a:p>
          <a:p>
            <a:pPr algn="ctr">
              <a:defRPr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«Школы прогрессивного мышления»</a:t>
            </a:r>
            <a:r>
              <a:rPr lang="ru-RU" sz="2400" b="1" dirty="0">
                <a:latin typeface="Segoe Script" pitchFamily="34" charset="0"/>
                <a:cs typeface="Times New Roman" pitchFamily="18" charset="0"/>
              </a:rPr>
              <a:t> 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12" name="Рисунок 11" descr="IMG_2287-29-08-18-09-23.jpg"/>
          <p:cNvPicPr/>
          <p:nvPr/>
        </p:nvPicPr>
        <p:blipFill>
          <a:blip r:embed="rId7"/>
          <a:stretch>
            <a:fillRect/>
          </a:stretch>
        </p:blipFill>
        <p:spPr bwMode="auto">
          <a:xfrm rot="676570">
            <a:off x="1793178" y="2390802"/>
            <a:ext cx="1235663" cy="165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ШкОлА\Desktop\2018-2019 учебный год\фото учителя\IMG_2225-29-08-18-09-2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823">
            <a:off x="162215" y="3231942"/>
            <a:ext cx="1282316" cy="168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20190220_12120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82">
            <a:off x="5804520" y="2694019"/>
            <a:ext cx="1209788" cy="1500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Рисунок 14" descr="IMG_2292-29-08-18-09-2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080">
            <a:off x="7371015" y="3321893"/>
            <a:ext cx="1071570" cy="14345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Волков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72261">
            <a:off x="2178375" y="4925568"/>
            <a:ext cx="1311834" cy="158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Компик\Desktop\5c3cfdd0-723f-4152-8d6d-0175a7a052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0176" flipH="1">
            <a:off x="6161549" y="5097672"/>
            <a:ext cx="1191147" cy="137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 rot="20568886">
            <a:off x="-92550" y="1771751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Aharoni" pitchFamily="2" charset="-79"/>
              </a:rPr>
              <a:t>Административная команда</a:t>
            </a:r>
            <a:endParaRPr lang="ru-RU" sz="20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20542288">
            <a:off x="11341" y="2480636"/>
            <a:ext cx="22958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Киселева Марина Николаевна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«М</a:t>
            </a:r>
            <a:r>
              <a:rPr kumimoji="0" lang="ru-RU" sz="11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БОУ «СОШ№6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877072">
            <a:off x="7062468" y="177650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Проектный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офис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558999">
            <a:off x="293948" y="4590871"/>
            <a:ext cx="35718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Arial" pitchFamily="34" charset="0"/>
                <a:cs typeface="Arial" pitchFamily="34" charset="0"/>
              </a:rPr>
              <a:t>Пимурзина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 Светлана Олеговна, </a:t>
            </a:r>
            <a:endParaRPr lang="ru-RU" sz="11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заместитель 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директора </a:t>
            </a:r>
            <a:endParaRPr lang="ru-RU" sz="11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учебной работе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750775">
            <a:off x="5972018" y="2405174"/>
            <a:ext cx="31443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Arial" pitchFamily="34" charset="0"/>
                <a:cs typeface="Arial" pitchFamily="34" charset="0"/>
              </a:rPr>
              <a:t>Голубцов Игорь Валерьевич, заместитель директора по проектному управлению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822412">
            <a:off x="6176759" y="4708466"/>
            <a:ext cx="278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Arial" pitchFamily="34" charset="0"/>
                <a:cs typeface="Arial" pitchFamily="34" charset="0"/>
              </a:rPr>
              <a:t>Хайрулина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 Наталья Александровна, </a:t>
            </a:r>
            <a:endParaRPr lang="ru-RU" sz="11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куратор 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проекта «Мосты успеха»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20277066">
            <a:off x="6765573" y="5919929"/>
            <a:ext cx="278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err="1" smtClean="0">
                <a:latin typeface="Arial" pitchFamily="34" charset="0"/>
                <a:cs typeface="Arial" pitchFamily="34" charset="0"/>
              </a:rPr>
              <a:t>Заднеульская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 Елена Вадимовна, педагог-организатор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162188">
            <a:off x="-7393" y="6093402"/>
            <a:ext cx="278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Волков Сергей Владимирович, социальный педагог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7" y="-10337"/>
            <a:ext cx="9144000" cy="6858000"/>
          </a:xfrm>
          <a:prstGeom prst="rect">
            <a:avLst/>
          </a:prstGeom>
          <a:noFill/>
        </p:spPr>
      </p:pic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999097" y="608108"/>
            <a:ext cx="3363913" cy="3124200"/>
            <a:chOff x="672" y="1344"/>
            <a:chExt cx="2119" cy="1968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2293" y="1344"/>
              <a:ext cx="498" cy="1274"/>
              <a:chOff x="2293" y="1344"/>
              <a:chExt cx="498" cy="1274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gray">
              <a:xfrm>
                <a:off x="2293" y="1654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1084822" y="608108"/>
            <a:ext cx="6848475" cy="3124200"/>
            <a:chOff x="692" y="1344"/>
            <a:chExt cx="4314" cy="1968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gray">
            <a:xfrm>
              <a:off x="692" y="2334"/>
              <a:ext cx="200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36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Организация урока</a:t>
              </a:r>
              <a:endParaRPr lang="en-US" altLang="ru-RU" sz="2400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41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79" y="3424948"/>
            <a:ext cx="3481118" cy="3225064"/>
          </a:xfrm>
          <a:prstGeom prst="rect">
            <a:avLst/>
          </a:prstGeom>
        </p:spPr>
      </p:pic>
      <p:grpSp>
        <p:nvGrpSpPr>
          <p:cNvPr id="50" name="Group 15"/>
          <p:cNvGrpSpPr>
            <a:grpSpLocks/>
          </p:cNvGrpSpPr>
          <p:nvPr/>
        </p:nvGrpSpPr>
        <p:grpSpPr bwMode="auto">
          <a:xfrm>
            <a:off x="4666222" y="3429000"/>
            <a:ext cx="3492500" cy="3124200"/>
            <a:chOff x="2880" y="1344"/>
            <a:chExt cx="2200" cy="1968"/>
          </a:xfrm>
        </p:grpSpPr>
        <p:sp>
          <p:nvSpPr>
            <p:cNvPr id="51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gray">
            <a:xfrm>
              <a:off x="2885" y="2334"/>
              <a:ext cx="219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Стиль образовательного общения</a:t>
              </a:r>
              <a:endParaRPr lang="en-US" altLang="ru-RU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3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4688447" y="2048874"/>
            <a:ext cx="3181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Специфика учебного предмета</a:t>
            </a:r>
            <a:endParaRPr lang="ru-RU" sz="2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162258" y="4975046"/>
            <a:ext cx="3156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Содержание образования</a:t>
            </a:r>
            <a:endParaRPr lang="en-US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5536" y="-5290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Воспитательный потенциал урока</a:t>
            </a:r>
            <a:endParaRPr lang="en-US" alt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740"/>
            <a:ext cx="9250318" cy="6937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0382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Arial" panose="020B0604020202020204" pitchFamily="34" charset="0"/>
              </a:rPr>
              <a:t>Организация урока</a:t>
            </a:r>
            <a:endParaRPr lang="en-US" altLang="ru-RU" sz="4400" b="1" dirty="0">
              <a:solidFill>
                <a:srgbClr val="F79646">
                  <a:lumMod val="20000"/>
                  <a:lumOff val="8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gray">
          <a:xfrm rot="14025763">
            <a:off x="5107080" y="11553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gray">
          <a:xfrm rot="5461794">
            <a:off x="2436812" y="2055813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gray">
          <a:xfrm>
            <a:off x="4303713" y="274320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5DDF3">
                  <a:gamma/>
                  <a:tint val="0"/>
                  <a:invGamma/>
                </a:srgbClr>
              </a:gs>
              <a:gs pos="100000">
                <a:srgbClr val="D5DD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gray">
          <a:xfrm rot="6256290">
            <a:off x="2436812" y="1830388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3595688" y="2709863"/>
            <a:ext cx="1600200" cy="1600200"/>
            <a:chOff x="2016" y="1920"/>
            <a:chExt cx="1680" cy="1680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14343">
                    <a:gamma/>
                    <a:tint val="0"/>
                    <a:invGamma/>
                  </a:srgbClr>
                </a:gs>
                <a:gs pos="100000">
                  <a:srgbClr val="F1434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12"/>
          <p:cNvSpPr txBox="1">
            <a:spLocks noChangeArrowheads="1"/>
          </p:cNvSpPr>
          <p:nvPr/>
        </p:nvSpPr>
        <p:spPr bwMode="gray">
          <a:xfrm>
            <a:off x="3665988" y="3328988"/>
            <a:ext cx="1404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УРОК</a:t>
            </a:r>
            <a:endParaRPr lang="en-US" altLang="ru-RU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415681" y="3390543"/>
            <a:ext cx="3282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Яркое событие</a:t>
            </a:r>
            <a:endParaRPr lang="en-US" altLang="ru-RU" sz="3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gray">
          <a:xfrm>
            <a:off x="1050124" y="1454298"/>
            <a:ext cx="81100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Разнообразные методические приемы</a:t>
            </a:r>
            <a:endParaRPr lang="en-US" altLang="ru-RU" sz="3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gray">
          <a:xfrm>
            <a:off x="1991027" y="5213922"/>
            <a:ext cx="6043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Эмоциональный настрой</a:t>
            </a:r>
            <a:endParaRPr lang="en-US" altLang="ru-RU" sz="3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https://aprlnr.su/uploads/posts/2019-05/1558955378_15589517713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99" y="2243789"/>
            <a:ext cx="2086641" cy="25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041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Овальная выноска 33"/>
          <p:cNvSpPr/>
          <p:nvPr/>
        </p:nvSpPr>
        <p:spPr>
          <a:xfrm>
            <a:off x="2214546" y="1500174"/>
            <a:ext cx="3929090" cy="1571636"/>
          </a:xfrm>
          <a:prstGeom prst="wedgeEllipseCallout">
            <a:avLst>
              <a:gd name="adj1" fmla="val -52533"/>
              <a:gd name="adj2" fmla="val -9008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«Дети стали более увлеченные занятиями, самостоятельные в принятии решения, более уверенные в достижении результатов работы, активны».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905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Широкова С.В., учитель начальных классов</a:t>
            </a: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/>
          </a:p>
        </p:txBody>
      </p:sp>
      <p:sp>
        <p:nvSpPr>
          <p:cNvPr id="36" name="Овальная выноска 35"/>
          <p:cNvSpPr/>
          <p:nvPr/>
        </p:nvSpPr>
        <p:spPr>
          <a:xfrm>
            <a:off x="4786314" y="2643182"/>
            <a:ext cx="4357686" cy="1643074"/>
          </a:xfrm>
          <a:prstGeom prst="wedgeEllipseCallout">
            <a:avLst>
              <a:gd name="adj1" fmla="val 32739"/>
              <a:gd name="adj2" fmla="val -109169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«В результате применения формата БСП на уроках дети начинают рассуждать, размышлять, самостоятельно делать выводы, они не боятся выдвигать свои идеи, делать предположения, проявляют желание научиться чему-либо»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Хайрулина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Н.А, учитель географии</a:t>
            </a:r>
          </a:p>
          <a:p>
            <a:pPr algn="ctr"/>
            <a:endParaRPr lang="ru-RU" b="1" dirty="0"/>
          </a:p>
        </p:txBody>
      </p:sp>
      <p:sp>
        <p:nvSpPr>
          <p:cNvPr id="37" name="Овальная выноска 36"/>
          <p:cNvSpPr/>
          <p:nvPr/>
        </p:nvSpPr>
        <p:spPr>
          <a:xfrm>
            <a:off x="2786050" y="3857628"/>
            <a:ext cx="4000528" cy="1643074"/>
          </a:xfrm>
          <a:prstGeom prst="wedgeEllipseCallout">
            <a:avLst>
              <a:gd name="adj1" fmla="val -49047"/>
              <a:gd name="adj2" fmla="val -87015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«Событие, безусловно, процесс обучения превращает в увлекательное занятие, нет «навязывания» детям, дети чувствуют себя 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раскрепощенно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уверенно, они знают, что у них все получится, стремятся к познанию нового»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 С.В.., учитель физики</a:t>
            </a:r>
          </a:p>
          <a:p>
            <a:pPr algn="ctr"/>
            <a:endParaRPr lang="ru-RU" b="1" dirty="0"/>
          </a:p>
        </p:txBody>
      </p:sp>
      <p:sp>
        <p:nvSpPr>
          <p:cNvPr id="38" name="Овальная выноска 37"/>
          <p:cNvSpPr/>
          <p:nvPr/>
        </p:nvSpPr>
        <p:spPr>
          <a:xfrm>
            <a:off x="5329198" y="5388454"/>
            <a:ext cx="3857652" cy="1500198"/>
          </a:xfrm>
          <a:prstGeom prst="wedgeEllipseCallout">
            <a:avLst>
              <a:gd name="adj1" fmla="val 43523"/>
              <a:gd name="adj2" fmla="val -11991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БСП  помогают детям не бояться трудностей и успешно их решать. Работать в команде. Во взрослой жизни такие дети станут более успешными»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Бондаренко Е.Ю., учитель английского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языка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2429495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https://6art.uralschool.ru/upload/sc6art_new/images/big/81/f5/81f55bd4dda01e28f1e625b427f6ce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357826"/>
            <a:ext cx="2489197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36289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393009" y="358970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805BB"/>
                </a:solidFill>
                <a:cs typeface="Aharoni" pitchFamily="2" charset="-79"/>
              </a:rPr>
              <a:t>Образовательные результаты и успехи детей</a:t>
            </a:r>
            <a:endParaRPr lang="ru-RU" sz="2400" b="1" dirty="0">
              <a:solidFill>
                <a:srgbClr val="2805BB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385" y="-38623"/>
            <a:ext cx="9250318" cy="6937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487" y="190382"/>
            <a:ext cx="9142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Специфика учебного предмета</a:t>
            </a:r>
            <a:endParaRPr kumimoji="0" lang="en-US" alt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-540568" y="2015832"/>
            <a:ext cx="9073008" cy="3861440"/>
            <a:chOff x="432" y="2017"/>
            <a:chExt cx="4699" cy="1824"/>
          </a:xfrm>
        </p:grpSpPr>
        <p:sp>
          <p:nvSpPr>
            <p:cNvPr id="31" name="Freeform 6"/>
            <p:cNvSpPr>
              <a:spLocks/>
            </p:cNvSpPr>
            <p:nvPr/>
          </p:nvSpPr>
          <p:spPr bwMode="gray">
            <a:xfrm>
              <a:off x="4706" y="2017"/>
              <a:ext cx="420" cy="626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gray">
            <a:xfrm>
              <a:off x="2505" y="2017"/>
              <a:ext cx="2626" cy="402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gray">
            <a:xfrm>
              <a:off x="4281" y="2636"/>
              <a:ext cx="419" cy="629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gray">
            <a:xfrm>
              <a:off x="3859" y="3211"/>
              <a:ext cx="422" cy="630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gray">
            <a:xfrm>
              <a:off x="1299" y="3216"/>
              <a:ext cx="2982" cy="402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H="1">
              <a:off x="432" y="2639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H="1">
              <a:off x="432" y="2023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gray">
            <a:xfrm>
              <a:off x="2506" y="2419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Литература</a:t>
              </a:r>
              <a:endParaRPr lang="en-US" altLang="ru-RU" sz="2400" b="1" dirty="0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gray">
            <a:xfrm>
              <a:off x="1903" y="2636"/>
              <a:ext cx="2802" cy="406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gray">
            <a:xfrm>
              <a:off x="1905" y="3041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История</a:t>
              </a:r>
              <a:r>
                <a:rPr lang="ru-RU" altLang="ru-RU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 </a:t>
              </a:r>
              <a:endParaRPr lang="en-US" altLang="ru-RU" dirty="0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gray">
            <a:xfrm>
              <a:off x="1298" y="3619"/>
              <a:ext cx="2567" cy="221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Биология</a:t>
              </a:r>
              <a:endParaRPr lang="en-US" altLang="ru-RU" sz="2400" b="1" dirty="0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575" y="2112"/>
              <a:ext cx="9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575" y="2736"/>
              <a:ext cx="9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Add Your Text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637786" y="3426521"/>
            <a:ext cx="3094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Патриотизм</a:t>
            </a:r>
            <a:endParaRPr lang="en-US" altLang="ru-RU" sz="32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242" y="2110598"/>
            <a:ext cx="2582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Эстетика</a:t>
            </a:r>
            <a:endParaRPr lang="en-US" altLang="ru-RU" sz="32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206" y="4649772"/>
            <a:ext cx="2807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Экология</a:t>
            </a:r>
            <a:endParaRPr lang="en-US" altLang="ru-RU" sz="36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5122" name="Picture 2" descr="https://aproekt.ucoz.net/12/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" y="1279047"/>
            <a:ext cx="3048401" cy="30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349"/>
            <a:ext cx="9250318" cy="6937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487" y="190382"/>
            <a:ext cx="9142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Содержание учебного</a:t>
            </a:r>
            <a:r>
              <a:rPr kumimoji="0" lang="ru-RU" alt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материала</a:t>
            </a:r>
            <a:endParaRPr kumimoji="0" lang="en-US" alt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786" y="3426521"/>
            <a:ext cx="3094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Патриотизм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242" y="2110598"/>
            <a:ext cx="2582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Эстетика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533530" y="1379925"/>
            <a:ext cx="7867802" cy="5533981"/>
            <a:chOff x="1122" y="671"/>
            <a:chExt cx="3873" cy="3336"/>
          </a:xfrm>
        </p:grpSpPr>
        <p:sp>
          <p:nvSpPr>
            <p:cNvPr id="26" name="Puzzle2"/>
            <p:cNvSpPr>
              <a:spLocks noEditPoints="1" noChangeArrowheads="1"/>
            </p:cNvSpPr>
            <p:nvPr/>
          </p:nvSpPr>
          <p:spPr bwMode="gray">
            <a:xfrm>
              <a:off x="2799" y="1983"/>
              <a:ext cx="2196" cy="175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717EF5">
                    <a:gamma/>
                    <a:tint val="45490"/>
                    <a:invGamma/>
                  </a:srgbClr>
                </a:gs>
                <a:gs pos="100000">
                  <a:srgbClr val="717EF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Puzzle4"/>
            <p:cNvSpPr>
              <a:spLocks noEditPoints="1" noChangeArrowheads="1"/>
            </p:cNvSpPr>
            <p:nvPr/>
          </p:nvSpPr>
          <p:spPr bwMode="gray">
            <a:xfrm>
              <a:off x="1643" y="1987"/>
              <a:ext cx="1500" cy="202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Puzzle1"/>
            <p:cNvSpPr>
              <a:spLocks noEditPoints="1" noChangeArrowheads="1"/>
            </p:cNvSpPr>
            <p:nvPr/>
          </p:nvSpPr>
          <p:spPr bwMode="gray">
            <a:xfrm>
              <a:off x="1122" y="671"/>
              <a:ext cx="2483" cy="169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314077" y="1725818"/>
            <a:ext cx="3840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Verdana" panose="020B0604030504040204" pitchFamily="34" charset="0"/>
              </a:rPr>
              <a:t>Подбор текстов, задач,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Verdana" panose="020B0604030504040204" pitchFamily="34" charset="0"/>
              </a:rPr>
              <a:t> проблемных заданий</a:t>
            </a:r>
            <a:endParaRPr lang="en-US" altLang="ru-RU" sz="2400" b="1" dirty="0">
              <a:latin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97442" y="4387877"/>
            <a:ext cx="3491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Verdana" panose="020B0604030504040204" pitchFamily="34" charset="0"/>
              </a:rPr>
              <a:t>Характеристика поведений личности</a:t>
            </a:r>
            <a:endParaRPr lang="en-US" altLang="ru-RU" sz="2400" b="1" dirty="0"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0115" y="4331971"/>
            <a:ext cx="3244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Анализ социальных практик</a:t>
            </a:r>
            <a:endParaRPr lang="en-US" altLang="ru-RU" sz="24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19458" name="Picture 2" descr="https://prikolist.club/wp-content/uploads/2019/11/Screenshot_16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14" y="1673880"/>
            <a:ext cx="3352713" cy="22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50318" cy="69377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7786" y="3426521"/>
            <a:ext cx="3094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Патриотизм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242" y="2110598"/>
            <a:ext cx="2582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Эстетика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153586"/>
            <a:ext cx="890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«МОСТЫ УСПЕХА»</a:t>
            </a:r>
            <a:endParaRPr lang="ru-RU" sz="5400" b="1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1" y="2163699"/>
            <a:ext cx="2880320" cy="36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Users\школа№6\Desktop\IMG_20200305_135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50" y="3301777"/>
            <a:ext cx="2823074" cy="37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4699" y="4714188"/>
            <a:ext cx="3308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мост 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«Невозможное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возможно»</a:t>
            </a:r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-55519" y="1420720"/>
            <a:ext cx="4104456" cy="49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мост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«</a:t>
            </a:r>
            <a:r>
              <a:rPr lang="ru-RU" sz="2800" dirty="0" err="1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ПРОФзагрузка</a:t>
            </a: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906170" y="1235849"/>
            <a:ext cx="2217058" cy="17693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мост </a:t>
            </a:r>
            <a:r>
              <a:rPr lang="ru-RU" sz="2800" dirty="0" smtClean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«Окно в Китай»</a:t>
            </a:r>
            <a:endParaRPr lang="ru-RU" sz="2800" dirty="0">
              <a:solidFill>
                <a:srgbClr val="1F497D">
                  <a:lumMod val="75000"/>
                </a:srgb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6" name="Picture 2" descr="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00" y="1688176"/>
            <a:ext cx="2250718" cy="20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stationtamir.com/wp-content/uploads/2015/12/kurumsalpress-arka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AutoShape 6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5c3cfdd0-723f-4152-8d6d-0175a7a05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5786" y="285728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2805BB"/>
                </a:solidFill>
                <a:cs typeface="Aharoni" pitchFamily="2" charset="-79"/>
              </a:rPr>
              <a:t>Рост психолого-педагогической компетентности родителей обучающихся</a:t>
            </a:r>
            <a:endParaRPr lang="ru-RU" sz="2400" b="1" dirty="0">
              <a:solidFill>
                <a:srgbClr val="2805BB"/>
              </a:solidFill>
              <a:cs typeface="Aharoni" pitchFamily="2" charset="-79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Овальная выноска 33"/>
          <p:cNvSpPr/>
          <p:nvPr/>
        </p:nvSpPr>
        <p:spPr>
          <a:xfrm>
            <a:off x="4643438" y="1500174"/>
            <a:ext cx="4357718" cy="2143140"/>
          </a:xfrm>
          <a:prstGeom prst="wedgeEllipseCallout">
            <a:avLst>
              <a:gd name="adj1" fmla="val -91929"/>
              <a:gd name="adj2" fmla="val -7697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«Родители стали лучше понимать своих детей, активнее включаются в воспитательно-образовательный процесс. Повысилась удовлетворённость родителей качеством образования»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Волкова К.А., классный руководитель 6 класса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>
            <a:off x="4357686" y="4429132"/>
            <a:ext cx="4643470" cy="1928826"/>
          </a:xfrm>
          <a:prstGeom prst="wedgeEllipseCallout">
            <a:avLst>
              <a:gd name="adj1" fmla="val -73475"/>
              <a:gd name="adj2" fmla="val -8918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«Взаимодействие педагогов с родителями строится на основе использования формата БСП во всем: классные мероприятия, родительские собрания, праздники, день открытых дверей»</a:t>
            </a: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Кудашева Е.В., классный руководитель 2-а класса</a:t>
            </a:r>
          </a:p>
          <a:p>
            <a:pPr algn="ctr"/>
            <a:endParaRPr lang="ru-RU" b="1" dirty="0"/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071942"/>
            <a:ext cx="3429024" cy="245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s://6art.uralschool.ru/upload/sc6art_new/images/big/e7/45/e745b93e55d59527fe97ecac86ebe37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3148019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502</Words>
  <Application>Microsoft Office PowerPoint</Application>
  <PresentationFormat>Экран (4:3)</PresentationFormat>
  <Paragraphs>99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SimSun</vt:lpstr>
      <vt:lpstr>Aharoni</vt:lpstr>
      <vt:lpstr>Arial</vt:lpstr>
      <vt:lpstr>Arial Black</vt:lpstr>
      <vt:lpstr>Calibri</vt:lpstr>
      <vt:lpstr>Segoe Script</vt:lpstr>
      <vt:lpstr>Times New Roman</vt:lpstr>
      <vt:lpstr>Verdana</vt:lpstr>
      <vt:lpstr>Wingdings</vt:lpstr>
      <vt:lpstr>Тема Office</vt:lpstr>
      <vt:lpstr>Презентация глобус</vt:lpstr>
      <vt:lpstr>МБОУ «СОШ №6» – СОВРЕМЕННАЯ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Компик</dc:creator>
  <cp:lastModifiedBy>Завуч</cp:lastModifiedBy>
  <cp:revision>53</cp:revision>
  <dcterms:created xsi:type="dcterms:W3CDTF">2020-06-04T12:35:19Z</dcterms:created>
  <dcterms:modified xsi:type="dcterms:W3CDTF">2020-08-27T07:45:02Z</dcterms:modified>
</cp:coreProperties>
</file>