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crdownload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268" r:id="rId4"/>
    <p:sldId id="276" r:id="rId5"/>
    <p:sldId id="278" r:id="rId6"/>
    <p:sldId id="277" r:id="rId7"/>
    <p:sldId id="279" r:id="rId8"/>
    <p:sldId id="270" r:id="rId9"/>
    <p:sldId id="273" r:id="rId10"/>
    <p:sldId id="281" r:id="rId11"/>
    <p:sldId id="282" r:id="rId12"/>
    <p:sldId id="283" r:id="rId13"/>
    <p:sldId id="284" r:id="rId14"/>
    <p:sldId id="285" r:id="rId15"/>
    <p:sldId id="269" r:id="rId16"/>
    <p:sldId id="274" r:id="rId17"/>
    <p:sldId id="275" r:id="rId18"/>
    <p:sldId id="264" r:id="rId19"/>
  </p:sldIdLst>
  <p:sldSz cx="18288000" cy="10287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занятии ВД, уроке</c:v>
                </c:pt>
                <c:pt idx="1">
                  <c:v>на ШНПК</c:v>
                </c:pt>
                <c:pt idx="2">
                  <c:v>на муниципальной НПК, конкурсах</c:v>
                </c:pt>
                <c:pt idx="3">
                  <c:v>на региональном уровне</c:v>
                </c:pt>
                <c:pt idx="4">
                  <c:v>на всероссийском уровне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84</c:v>
                </c:pt>
                <c:pt idx="1">
                  <c:v>14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6-4BA5-BB75-2F22287E6E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занятии ВД, уроке</c:v>
                </c:pt>
                <c:pt idx="1">
                  <c:v>на ШНПК</c:v>
                </c:pt>
                <c:pt idx="2">
                  <c:v>на муниципальной НПК, конкурсах</c:v>
                </c:pt>
                <c:pt idx="3">
                  <c:v>на региональном уровне</c:v>
                </c:pt>
                <c:pt idx="4">
                  <c:v>на всероссийском уровне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71</c:v>
                </c:pt>
                <c:pt idx="1">
                  <c:v>22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F6-4BA5-BB75-2F22287E6E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занятии ВД, уроке</c:v>
                </c:pt>
                <c:pt idx="1">
                  <c:v>на ШНПК</c:v>
                </c:pt>
                <c:pt idx="2">
                  <c:v>на муниципальной НПК, конкурсах</c:v>
                </c:pt>
                <c:pt idx="3">
                  <c:v>на региональном уровне</c:v>
                </c:pt>
                <c:pt idx="4">
                  <c:v>на всероссийском уровне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65</c:v>
                </c:pt>
                <c:pt idx="1">
                  <c:v>33</c:v>
                </c:pt>
                <c:pt idx="2">
                  <c:v>1.3</c:v>
                </c:pt>
                <c:pt idx="3">
                  <c:v>0.2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84-414E-9A13-3DC335B9C4A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занятии ВД, уроке</c:v>
                </c:pt>
                <c:pt idx="1">
                  <c:v>на ШНПК</c:v>
                </c:pt>
                <c:pt idx="2">
                  <c:v>на муниципальной НПК, конкурсах</c:v>
                </c:pt>
                <c:pt idx="3">
                  <c:v>на региональном уровне</c:v>
                </c:pt>
                <c:pt idx="4">
                  <c:v>на всероссийском уровне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62</c:v>
                </c:pt>
                <c:pt idx="1">
                  <c:v>34</c:v>
                </c:pt>
                <c:pt idx="2">
                  <c:v>3</c:v>
                </c:pt>
                <c:pt idx="3">
                  <c:v>0.2</c:v>
                </c:pt>
                <c:pt idx="4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5D-48E9-8FA8-B54DB9601F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816864"/>
        <c:axId val="38816472"/>
      </c:barChart>
      <c:catAx>
        <c:axId val="3881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816472"/>
        <c:crosses val="autoZero"/>
        <c:auto val="1"/>
        <c:lblAlgn val="ctr"/>
        <c:lblOffset val="100"/>
        <c:noMultiLvlLbl val="0"/>
      </c:catAx>
      <c:valAx>
        <c:axId val="3881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81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2875" y="2838324"/>
            <a:ext cx="16922248" cy="3731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50" b="1" i="0">
                <a:solidFill>
                  <a:srgbClr val="7D0C5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9879" y="7221836"/>
            <a:ext cx="14428241" cy="1254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2018" y="130638"/>
            <a:ext cx="17483963" cy="193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42152" y="2036520"/>
            <a:ext cx="9850119" cy="431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crdownload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97078" y="2166089"/>
            <a:ext cx="1585252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/>
            <a:r>
              <a:rPr lang="ru-RU" sz="4000" spc="43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«Единое образовательное пространство Артемовского городского округа: обучение и воспитание»</a:t>
            </a:r>
            <a:endParaRPr sz="4000" spc="4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35641" y="0"/>
            <a:ext cx="5652357" cy="48964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3958" y="425604"/>
            <a:ext cx="17058767" cy="117981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378460" algn="ctr">
              <a:lnSpc>
                <a:spcPct val="101699"/>
              </a:lnSpc>
              <a:spcBef>
                <a:spcPts val="20"/>
              </a:spcBef>
            </a:pPr>
            <a:r>
              <a:rPr lang="ru-RU" sz="3750" b="1" spc="210" dirty="0" smtClean="0">
                <a:solidFill>
                  <a:srgbClr val="212F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педагогических работников Артемовского городского округа 2022</a:t>
            </a:r>
            <a:endParaRPr sz="3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4834550"/>
            <a:ext cx="17137765" cy="3695884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algn="ctr"/>
            <a:r>
              <a:rPr lang="ru-RU" sz="6000" b="1" spc="16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  <a:r>
              <a:rPr sz="6000" b="1" spc="-4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6000" b="1" spc="-2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spc="-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spc="-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руководство проектной деятельностью обучающихся  с учетом требований ФГОС общего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– МАОУ «СОШ №1»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5403222"/>
            <a:ext cx="5652357" cy="489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4381500"/>
            <a:ext cx="17678400" cy="4985980"/>
          </a:xfrm>
        </p:spPr>
        <p:txBody>
          <a:bodyPr/>
          <a:lstStyle/>
          <a:p>
            <a:pPr lvl="0" algn="l">
              <a:lnSpc>
                <a:spcPct val="150000"/>
              </a:lnSpc>
            </a:pPr>
            <a:r>
              <a:rPr lang="ru-RU" sz="3600" dirty="0" smtClean="0"/>
              <a:t>- </a:t>
            </a:r>
            <a:r>
              <a:rPr lang="ru-RU" sz="3600" dirty="0"/>
              <a:t>Положение о проектной деятельности обучающихся МАОУ «СОШ №1</a:t>
            </a:r>
            <a:r>
              <a:rPr lang="ru-RU" sz="3600" dirty="0" smtClean="0"/>
              <a:t>»;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- Положение об индивидуальном проекте обучающихся МАОУ «СОШ №1</a:t>
            </a:r>
            <a:r>
              <a:rPr lang="ru-RU" sz="3600" dirty="0" smtClean="0"/>
              <a:t>»;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- Положение об организации внеурочной деятельности в МАОУ «СОШ №1</a:t>
            </a:r>
            <a:r>
              <a:rPr lang="ru-RU" sz="3600" dirty="0" smtClean="0"/>
              <a:t>»;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- Положение об организации </a:t>
            </a:r>
            <a:r>
              <a:rPr lang="ru-RU" sz="3600" dirty="0" err="1"/>
              <a:t>тьюторской</a:t>
            </a:r>
            <a:r>
              <a:rPr lang="ru-RU" sz="3600" dirty="0"/>
              <a:t> деятельности в МАОУ «СОШ № 1</a:t>
            </a:r>
            <a:r>
              <a:rPr lang="ru-RU" sz="3600" dirty="0" smtClean="0"/>
              <a:t>».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700"/>
            <a:ext cx="738637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59800" y="1782149"/>
            <a:ext cx="8847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локальные нормативные документы: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03040"/>
            <a:ext cx="5482084" cy="3483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42900"/>
            <a:ext cx="5848350" cy="5093505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5111863"/>
            <a:ext cx="17483963" cy="4470455"/>
          </a:xfrm>
        </p:spPr>
        <p:txBody>
          <a:bodyPr/>
          <a:lstStyle/>
          <a:p>
            <a:pPr lvl="0"/>
            <a:r>
              <a:rPr lang="ru-RU" dirty="0" smtClean="0"/>
              <a:t>- занятия </a:t>
            </a:r>
            <a:r>
              <a:rPr lang="ru-RU" dirty="0"/>
              <a:t>по проектной деятельности включены в расписание занятий обучающихся, дети в начале года распределены на группы по направлениям и </a:t>
            </a:r>
            <a:r>
              <a:rPr lang="ru-RU" dirty="0" smtClean="0"/>
              <a:t>педагогам</a:t>
            </a:r>
            <a:r>
              <a:rPr lang="ru-RU" dirty="0"/>
              <a:t>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определены </a:t>
            </a:r>
            <a:r>
              <a:rPr lang="ru-RU" dirty="0"/>
              <a:t>и известны на начало учебного года даты всех школьных конференций, они включены в календарный </a:t>
            </a:r>
            <a:r>
              <a:rPr lang="ru-RU" dirty="0" smtClean="0"/>
              <a:t>учебный график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484" y="1966006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условия</a:t>
            </a:r>
          </a:p>
        </p:txBody>
      </p:sp>
    </p:spTree>
    <p:extLst>
      <p:ext uri="{BB962C8B-B14F-4D97-AF65-F5344CB8AC3E}">
        <p14:creationId xmlns:p14="http://schemas.microsoft.com/office/powerpoint/2010/main" val="41551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03040"/>
            <a:ext cx="5482084" cy="3483958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33600" y="4425434"/>
            <a:ext cx="14799882" cy="4062651"/>
          </a:xfrm>
        </p:spPr>
        <p:txBody>
          <a:bodyPr/>
          <a:lstStyle/>
          <a:p>
            <a:pPr lvl="0" algn="l"/>
            <a:r>
              <a:rPr lang="ru-RU" dirty="0" smtClean="0"/>
              <a:t> </a:t>
            </a:r>
            <a:r>
              <a:rPr lang="ru-RU" sz="4400" dirty="0" smtClean="0"/>
              <a:t>- педагоги </a:t>
            </a:r>
            <a:r>
              <a:rPr lang="ru-RU" sz="4400" dirty="0"/>
              <a:t>прошли курсы повышения квалификации по данному </a:t>
            </a:r>
            <a:r>
              <a:rPr lang="ru-RU" sz="4400" dirty="0" smtClean="0"/>
              <a:t>направлению</a:t>
            </a:r>
            <a:r>
              <a:rPr lang="ru-RU" sz="4400" dirty="0"/>
              <a:t>;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 - ежегодно </a:t>
            </a:r>
            <a:r>
              <a:rPr lang="ru-RU" sz="4400" dirty="0"/>
              <a:t>проводятся методические совещания и обмен опытом между </a:t>
            </a:r>
            <a:r>
              <a:rPr lang="ru-RU" sz="4400" dirty="0" smtClean="0"/>
              <a:t>педагогами</a:t>
            </a:r>
            <a:r>
              <a:rPr lang="ru-RU" sz="4400" dirty="0"/>
              <a:t>;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- с 2020 </a:t>
            </a:r>
            <a:r>
              <a:rPr lang="ru-RU" sz="4400" dirty="0"/>
              <a:t>года в штатном расписании введена должность </a:t>
            </a:r>
            <a:r>
              <a:rPr lang="ru-RU" sz="4400" dirty="0" smtClean="0"/>
              <a:t> «</a:t>
            </a:r>
            <a:r>
              <a:rPr lang="ru-RU" sz="4400" dirty="0" err="1" smtClean="0"/>
              <a:t>тьютор</a:t>
            </a:r>
            <a:r>
              <a:rPr lang="ru-RU" sz="4400" dirty="0" smtClean="0"/>
              <a:t>».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8" y="647700"/>
            <a:ext cx="5666601" cy="3777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2472885"/>
            <a:ext cx="70550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lang="ru-RU" sz="6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6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805916" y="4590"/>
            <a:ext cx="5482084" cy="34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03040"/>
            <a:ext cx="5482084" cy="3483958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33600" y="4425434"/>
            <a:ext cx="14799882" cy="4739759"/>
          </a:xfrm>
        </p:spPr>
        <p:txBody>
          <a:bodyPr/>
          <a:lstStyle/>
          <a:p>
            <a:pPr lvl="0" algn="l"/>
            <a:r>
              <a:rPr lang="ru-RU" dirty="0" smtClean="0"/>
              <a:t> </a:t>
            </a:r>
            <a:r>
              <a:rPr lang="ru-RU" sz="4400" dirty="0" smtClean="0"/>
              <a:t>- </a:t>
            </a:r>
            <a:r>
              <a:rPr lang="ru-RU" sz="4400" dirty="0"/>
              <a:t>ч</a:t>
            </a:r>
            <a:r>
              <a:rPr lang="ru-RU" sz="4400" dirty="0" smtClean="0"/>
              <a:t>асы </a:t>
            </a:r>
            <a:r>
              <a:rPr lang="ru-RU" sz="4400" dirty="0"/>
              <a:t>по проектной деятельности все </a:t>
            </a:r>
            <a:r>
              <a:rPr lang="ru-RU" sz="4400" dirty="0" smtClean="0"/>
              <a:t>тарифицируются;</a:t>
            </a:r>
            <a:br>
              <a:rPr lang="ru-RU" sz="4400" dirty="0" smtClean="0"/>
            </a:br>
            <a:r>
              <a:rPr lang="ru-RU" sz="4400" dirty="0" smtClean="0"/>
              <a:t>- результаты </a:t>
            </a:r>
            <a:r>
              <a:rPr lang="ru-RU" sz="4400" dirty="0"/>
              <a:t>участия в конкурсах и конференциях </a:t>
            </a:r>
            <a:r>
              <a:rPr lang="ru-RU" sz="4400" dirty="0" smtClean="0"/>
              <a:t>оплачиваются </a:t>
            </a:r>
            <a:r>
              <a:rPr lang="ru-RU" sz="4400" dirty="0"/>
              <a:t>через </a:t>
            </a:r>
            <a:r>
              <a:rPr lang="ru-RU" sz="4400" dirty="0" smtClean="0"/>
              <a:t>стимулирование;</a:t>
            </a:r>
            <a:br>
              <a:rPr lang="ru-RU" sz="4400" dirty="0" smtClean="0"/>
            </a:br>
            <a:r>
              <a:rPr lang="ru-RU" sz="4400" dirty="0" smtClean="0"/>
              <a:t>- финансирование </a:t>
            </a:r>
            <a:r>
              <a:rPr lang="ru-RU" sz="4400" dirty="0"/>
              <a:t>поездок обучающихся и педагогов </a:t>
            </a:r>
            <a:r>
              <a:rPr lang="ru-RU" sz="4400" dirty="0" smtClean="0"/>
              <a:t>осуществляется через благотворительный </a:t>
            </a:r>
            <a:r>
              <a:rPr lang="ru-RU" sz="4400" dirty="0"/>
              <a:t>фонд.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2472885"/>
            <a:ext cx="80870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условия</a:t>
            </a:r>
            <a:endParaRPr lang="ru-RU" sz="6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805916" y="4590"/>
            <a:ext cx="5482084" cy="34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03040"/>
            <a:ext cx="5482084" cy="3483958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33600" y="4425434"/>
            <a:ext cx="14799882" cy="638636"/>
          </a:xfrm>
        </p:spPr>
        <p:txBody>
          <a:bodyPr/>
          <a:lstStyle/>
          <a:p>
            <a:pPr lvl="0" algn="l"/>
            <a:r>
              <a:rPr lang="ru-RU" dirty="0" smtClean="0"/>
              <a:t> 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001000" y="2472885"/>
            <a:ext cx="10154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6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6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805916" y="4590"/>
            <a:ext cx="5482084" cy="34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68395" cy="3008630"/>
          </a:xfrm>
          <a:custGeom>
            <a:avLst/>
            <a:gdLst/>
            <a:ahLst/>
            <a:cxnLst/>
            <a:rect l="l" t="t" r="r" b="b"/>
            <a:pathLst>
              <a:path w="3668395" h="3008630">
                <a:moveTo>
                  <a:pt x="0" y="0"/>
                </a:moveTo>
                <a:lnTo>
                  <a:pt x="3631167" y="0"/>
                </a:lnTo>
                <a:lnTo>
                  <a:pt x="3652087" y="90290"/>
                </a:lnTo>
                <a:lnTo>
                  <a:pt x="3660920" y="146764"/>
                </a:lnTo>
                <a:lnTo>
                  <a:pt x="3666141" y="200620"/>
                </a:lnTo>
                <a:lnTo>
                  <a:pt x="3667993" y="252036"/>
                </a:lnTo>
                <a:lnTo>
                  <a:pt x="3666721" y="301190"/>
                </a:lnTo>
                <a:lnTo>
                  <a:pt x="3662569" y="348258"/>
                </a:lnTo>
                <a:lnTo>
                  <a:pt x="3655783" y="393420"/>
                </a:lnTo>
                <a:lnTo>
                  <a:pt x="3646608" y="436853"/>
                </a:lnTo>
                <a:lnTo>
                  <a:pt x="3635287" y="478735"/>
                </a:lnTo>
                <a:lnTo>
                  <a:pt x="3622065" y="519244"/>
                </a:lnTo>
                <a:lnTo>
                  <a:pt x="3607187" y="558557"/>
                </a:lnTo>
                <a:lnTo>
                  <a:pt x="3590898" y="596853"/>
                </a:lnTo>
                <a:lnTo>
                  <a:pt x="3573443" y="634309"/>
                </a:lnTo>
                <a:lnTo>
                  <a:pt x="3555065" y="671104"/>
                </a:lnTo>
                <a:lnTo>
                  <a:pt x="3536010" y="707414"/>
                </a:lnTo>
                <a:lnTo>
                  <a:pt x="3457910" y="851374"/>
                </a:lnTo>
                <a:lnTo>
                  <a:pt x="3439138" y="887933"/>
                </a:lnTo>
                <a:lnTo>
                  <a:pt x="3421156" y="925076"/>
                </a:lnTo>
                <a:lnTo>
                  <a:pt x="3404210" y="962979"/>
                </a:lnTo>
                <a:lnTo>
                  <a:pt x="3388544" y="1001821"/>
                </a:lnTo>
                <a:lnTo>
                  <a:pt x="3374402" y="1041780"/>
                </a:lnTo>
                <a:lnTo>
                  <a:pt x="3362029" y="1083034"/>
                </a:lnTo>
                <a:lnTo>
                  <a:pt x="3357364" y="1099342"/>
                </a:lnTo>
                <a:lnTo>
                  <a:pt x="3351878" y="1116923"/>
                </a:lnTo>
                <a:lnTo>
                  <a:pt x="3338428" y="1155733"/>
                </a:lnTo>
                <a:lnTo>
                  <a:pt x="3321647" y="1199122"/>
                </a:lnTo>
                <a:lnTo>
                  <a:pt x="3301502" y="1246748"/>
                </a:lnTo>
                <a:lnTo>
                  <a:pt x="3277960" y="1298269"/>
                </a:lnTo>
                <a:lnTo>
                  <a:pt x="3250991" y="1353344"/>
                </a:lnTo>
                <a:lnTo>
                  <a:pt x="3220560" y="1411629"/>
                </a:lnTo>
                <a:lnTo>
                  <a:pt x="3186636" y="1472784"/>
                </a:lnTo>
                <a:lnTo>
                  <a:pt x="3149186" y="1536465"/>
                </a:lnTo>
                <a:lnTo>
                  <a:pt x="3129129" y="1569147"/>
                </a:lnTo>
                <a:lnTo>
                  <a:pt x="3108178" y="1602332"/>
                </a:lnTo>
                <a:lnTo>
                  <a:pt x="3086330" y="1635978"/>
                </a:lnTo>
                <a:lnTo>
                  <a:pt x="3063580" y="1670042"/>
                </a:lnTo>
                <a:lnTo>
                  <a:pt x="3039924" y="1704481"/>
                </a:lnTo>
                <a:lnTo>
                  <a:pt x="3015359" y="1739253"/>
                </a:lnTo>
                <a:lnTo>
                  <a:pt x="2989880" y="1774314"/>
                </a:lnTo>
                <a:lnTo>
                  <a:pt x="2963483" y="1809622"/>
                </a:lnTo>
                <a:lnTo>
                  <a:pt x="2936164" y="1845135"/>
                </a:lnTo>
                <a:lnTo>
                  <a:pt x="2907919" y="1880809"/>
                </a:lnTo>
                <a:lnTo>
                  <a:pt x="2878744" y="1916602"/>
                </a:lnTo>
                <a:lnTo>
                  <a:pt x="2848635" y="1952470"/>
                </a:lnTo>
                <a:lnTo>
                  <a:pt x="2817588" y="1988372"/>
                </a:lnTo>
                <a:lnTo>
                  <a:pt x="2785598" y="2024265"/>
                </a:lnTo>
                <a:lnTo>
                  <a:pt x="2752663" y="2060105"/>
                </a:lnTo>
                <a:lnTo>
                  <a:pt x="2718777" y="2095850"/>
                </a:lnTo>
                <a:lnTo>
                  <a:pt x="2683937" y="2131457"/>
                </a:lnTo>
                <a:lnTo>
                  <a:pt x="2648139" y="2166884"/>
                </a:lnTo>
                <a:lnTo>
                  <a:pt x="2611378" y="2202087"/>
                </a:lnTo>
                <a:lnTo>
                  <a:pt x="2573651" y="2237025"/>
                </a:lnTo>
                <a:lnTo>
                  <a:pt x="2534954" y="2271653"/>
                </a:lnTo>
                <a:lnTo>
                  <a:pt x="2495281" y="2305930"/>
                </a:lnTo>
                <a:lnTo>
                  <a:pt x="2454631" y="2339813"/>
                </a:lnTo>
                <a:lnTo>
                  <a:pt x="2412997" y="2373259"/>
                </a:lnTo>
                <a:lnTo>
                  <a:pt x="2370377" y="2406225"/>
                </a:lnTo>
                <a:lnTo>
                  <a:pt x="2326767" y="2438668"/>
                </a:lnTo>
                <a:lnTo>
                  <a:pt x="2282161" y="2470546"/>
                </a:lnTo>
                <a:lnTo>
                  <a:pt x="2236557" y="2501816"/>
                </a:lnTo>
                <a:lnTo>
                  <a:pt x="2189950" y="2532435"/>
                </a:lnTo>
                <a:lnTo>
                  <a:pt x="2142336" y="2562360"/>
                </a:lnTo>
                <a:lnTo>
                  <a:pt x="2093711" y="2591549"/>
                </a:lnTo>
                <a:lnTo>
                  <a:pt x="2044070" y="2619959"/>
                </a:lnTo>
                <a:lnTo>
                  <a:pt x="1993411" y="2647548"/>
                </a:lnTo>
                <a:lnTo>
                  <a:pt x="1941729" y="2674271"/>
                </a:lnTo>
                <a:lnTo>
                  <a:pt x="1889020" y="2700087"/>
                </a:lnTo>
                <a:lnTo>
                  <a:pt x="1835279" y="2724953"/>
                </a:lnTo>
                <a:lnTo>
                  <a:pt x="1780503" y="2748827"/>
                </a:lnTo>
                <a:lnTo>
                  <a:pt x="1724688" y="2771664"/>
                </a:lnTo>
                <a:lnTo>
                  <a:pt x="1667830" y="2793424"/>
                </a:lnTo>
                <a:lnTo>
                  <a:pt x="1609924" y="2814062"/>
                </a:lnTo>
                <a:lnTo>
                  <a:pt x="1550966" y="2833536"/>
                </a:lnTo>
                <a:lnTo>
                  <a:pt x="1490953" y="2851804"/>
                </a:lnTo>
                <a:lnTo>
                  <a:pt x="1429881" y="2868822"/>
                </a:lnTo>
                <a:lnTo>
                  <a:pt x="1367745" y="2884548"/>
                </a:lnTo>
                <a:lnTo>
                  <a:pt x="1304541" y="2898940"/>
                </a:lnTo>
                <a:lnTo>
                  <a:pt x="1240266" y="2911953"/>
                </a:lnTo>
                <a:lnTo>
                  <a:pt x="1174915" y="2923546"/>
                </a:lnTo>
                <a:lnTo>
                  <a:pt x="1108484" y="2933677"/>
                </a:lnTo>
                <a:lnTo>
                  <a:pt x="1040970" y="2942301"/>
                </a:lnTo>
                <a:lnTo>
                  <a:pt x="967998" y="2950537"/>
                </a:lnTo>
                <a:lnTo>
                  <a:pt x="896172" y="2958260"/>
                </a:lnTo>
                <a:lnTo>
                  <a:pt x="825488" y="2965461"/>
                </a:lnTo>
                <a:lnTo>
                  <a:pt x="755942" y="2972131"/>
                </a:lnTo>
                <a:lnTo>
                  <a:pt x="687529" y="2978263"/>
                </a:lnTo>
                <a:lnTo>
                  <a:pt x="620246" y="2983848"/>
                </a:lnTo>
                <a:lnTo>
                  <a:pt x="554088" y="2988878"/>
                </a:lnTo>
                <a:lnTo>
                  <a:pt x="489051" y="2993344"/>
                </a:lnTo>
                <a:lnTo>
                  <a:pt x="425132" y="2997238"/>
                </a:lnTo>
                <a:lnTo>
                  <a:pt x="362325" y="3000552"/>
                </a:lnTo>
                <a:lnTo>
                  <a:pt x="300626" y="3003278"/>
                </a:lnTo>
                <a:lnTo>
                  <a:pt x="240032" y="3005407"/>
                </a:lnTo>
                <a:lnTo>
                  <a:pt x="180539" y="3006930"/>
                </a:lnTo>
                <a:lnTo>
                  <a:pt x="122141" y="3007841"/>
                </a:lnTo>
                <a:lnTo>
                  <a:pt x="64835" y="3008130"/>
                </a:lnTo>
                <a:lnTo>
                  <a:pt x="8617" y="3007789"/>
                </a:lnTo>
                <a:lnTo>
                  <a:pt x="0" y="3007636"/>
                </a:lnTo>
                <a:lnTo>
                  <a:pt x="0" y="0"/>
                </a:lnTo>
                <a:close/>
              </a:path>
            </a:pathLst>
          </a:custGeom>
          <a:solidFill>
            <a:srgbClr val="AFD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8514" y="2043910"/>
            <a:ext cx="9648824" cy="26765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0756" y="4921257"/>
            <a:ext cx="11249024" cy="53657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046" rIns="0" bIns="0" rtlCol="0">
            <a:spAutoFit/>
          </a:bodyPr>
          <a:lstStyle/>
          <a:p>
            <a:pPr marL="3734435" algn="ctr">
              <a:lnSpc>
                <a:spcPct val="100000"/>
              </a:lnSpc>
              <a:spcBef>
                <a:spcPts val="120"/>
              </a:spcBef>
            </a:pPr>
            <a:r>
              <a:rPr spc="190" dirty="0"/>
              <a:t>Взаимодействие</a:t>
            </a:r>
            <a:r>
              <a:rPr spc="-275" dirty="0"/>
              <a:t> </a:t>
            </a:r>
            <a:r>
              <a:rPr spc="-165" dirty="0"/>
              <a:t>с</a:t>
            </a:r>
            <a:r>
              <a:rPr spc="-275" dirty="0"/>
              <a:t> </a:t>
            </a:r>
            <a:r>
              <a:rPr spc="135" dirty="0"/>
              <a:t>Благотворительным</a:t>
            </a:r>
            <a:r>
              <a:rPr spc="-270" dirty="0"/>
              <a:t> </a:t>
            </a:r>
            <a:r>
              <a:rPr spc="110" dirty="0"/>
              <a:t>фондом</a:t>
            </a:r>
          </a:p>
          <a:p>
            <a:pPr marL="3734435" algn="ctr">
              <a:lnSpc>
                <a:spcPct val="100000"/>
              </a:lnSpc>
              <a:spcBef>
                <a:spcPts val="45"/>
              </a:spcBef>
            </a:pPr>
            <a:r>
              <a:rPr spc="120" dirty="0"/>
              <a:t>«Достойным</a:t>
            </a:r>
            <a:r>
              <a:rPr spc="-280" dirty="0"/>
              <a:t> </a:t>
            </a:r>
            <a:r>
              <a:rPr spc="140" dirty="0"/>
              <a:t>лучшее»</a:t>
            </a:r>
            <a:r>
              <a:rPr spc="-275" dirty="0"/>
              <a:t> </a:t>
            </a:r>
            <a:r>
              <a:rPr spc="60" dirty="0"/>
              <a:t>(УГМК)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"/>
            <a:ext cx="2388641" cy="28271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954272" y="6894841"/>
            <a:ext cx="7334250" cy="3392170"/>
            <a:chOff x="10954272" y="6894841"/>
            <a:chExt cx="7334250" cy="33921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03401" y="6894841"/>
              <a:ext cx="3487042" cy="3390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4272" y="7894343"/>
              <a:ext cx="7333726" cy="239265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6448" y="1854767"/>
            <a:ext cx="114300" cy="1142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6448" y="4112192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6448" y="5617142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10363" y="703829"/>
            <a:ext cx="15880080" cy="68167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770890" marR="5080" indent="-758825">
              <a:lnSpc>
                <a:spcPct val="141700"/>
              </a:lnSpc>
              <a:spcBef>
                <a:spcPts val="145"/>
              </a:spcBef>
            </a:pPr>
            <a:r>
              <a:rPr sz="3500" spc="-305" dirty="0">
                <a:latin typeface="Palatino Linotype"/>
                <a:cs typeface="Palatino Linotype"/>
              </a:rPr>
              <a:t>Анализ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190" dirty="0">
                <a:latin typeface="Palatino Linotype"/>
                <a:cs typeface="Palatino Linotype"/>
              </a:rPr>
              <a:t>результатов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по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данному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35" dirty="0">
                <a:latin typeface="Palatino Linotype"/>
                <a:cs typeface="Palatino Linotype"/>
              </a:rPr>
              <a:t>направлению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20" dirty="0">
                <a:latin typeface="Palatino Linotype"/>
                <a:cs typeface="Palatino Linotype"/>
              </a:rPr>
              <a:t>выявил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80" dirty="0">
                <a:latin typeface="Palatino Linotype"/>
                <a:cs typeface="Palatino Linotype"/>
              </a:rPr>
              <a:t>следующие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b="1" spc="50" dirty="0">
                <a:latin typeface="Arial"/>
                <a:cs typeface="Arial"/>
              </a:rPr>
              <a:t>проблемы: </a:t>
            </a:r>
            <a:r>
              <a:rPr sz="3500" b="1" spc="55" dirty="0">
                <a:latin typeface="Arial"/>
                <a:cs typeface="Arial"/>
              </a:rPr>
              <a:t> </a:t>
            </a:r>
            <a:r>
              <a:rPr sz="3500" spc="-204" dirty="0">
                <a:latin typeface="Palatino Linotype"/>
                <a:cs typeface="Palatino Linotype"/>
              </a:rPr>
              <a:t>Имеются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85" dirty="0">
                <a:latin typeface="Palatino Linotype"/>
                <a:cs typeface="Palatino Linotype"/>
              </a:rPr>
              <a:t>трудности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70" dirty="0">
                <a:latin typeface="Palatino Linotype"/>
                <a:cs typeface="Palatino Linotype"/>
              </a:rPr>
              <a:t>с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20" dirty="0">
                <a:latin typeface="Palatino Linotype"/>
                <a:cs typeface="Palatino Linotype"/>
              </a:rPr>
              <a:t>организацией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185" dirty="0">
                <a:latin typeface="Palatino Linotype"/>
                <a:cs typeface="Palatino Linotype"/>
              </a:rPr>
              <a:t>системной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195" dirty="0">
                <a:latin typeface="Palatino Linotype"/>
                <a:cs typeface="Palatino Linotype"/>
              </a:rPr>
              <a:t>работы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по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215" dirty="0">
                <a:latin typeface="Palatino Linotype"/>
                <a:cs typeface="Palatino Linotype"/>
              </a:rPr>
              <a:t>выявлению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90" dirty="0">
                <a:latin typeface="Palatino Linotype"/>
                <a:cs typeface="Palatino Linotype"/>
              </a:rPr>
              <a:t>детской </a:t>
            </a:r>
            <a:r>
              <a:rPr sz="3500" spc="-185" dirty="0">
                <a:latin typeface="Palatino Linotype"/>
                <a:cs typeface="Palatino Linotype"/>
              </a:rPr>
              <a:t> </a:t>
            </a:r>
            <a:r>
              <a:rPr sz="3500" spc="-190" dirty="0">
                <a:latin typeface="Palatino Linotype"/>
                <a:cs typeface="Palatino Linotype"/>
              </a:rPr>
              <a:t>одаренности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85" dirty="0">
                <a:latin typeface="Palatino Linotype"/>
                <a:cs typeface="Palatino Linotype"/>
              </a:rPr>
              <a:t>в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85" dirty="0">
                <a:latin typeface="Palatino Linotype"/>
                <a:cs typeface="Palatino Linotype"/>
              </a:rPr>
              <a:t>связи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70" dirty="0">
                <a:latin typeface="Palatino Linotype"/>
                <a:cs typeface="Palatino Linotype"/>
              </a:rPr>
              <a:t>с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75" dirty="0">
                <a:latin typeface="Palatino Linotype"/>
                <a:cs typeface="Palatino Linotype"/>
              </a:rPr>
              <a:t>недостаточным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245" dirty="0">
                <a:latin typeface="Palatino Linotype"/>
                <a:cs typeface="Palatino Linotype"/>
              </a:rPr>
              <a:t>владением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95" dirty="0">
                <a:latin typeface="Palatino Linotype"/>
                <a:cs typeface="Palatino Linotype"/>
              </a:rPr>
              <a:t>педагогическими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работниками </a:t>
            </a:r>
            <a:r>
              <a:rPr sz="3500" spc="-860" dirty="0">
                <a:latin typeface="Palatino Linotype"/>
                <a:cs typeface="Palatino Linotype"/>
              </a:rPr>
              <a:t> </a:t>
            </a:r>
            <a:r>
              <a:rPr sz="3500" spc="-190" dirty="0">
                <a:latin typeface="Palatino Linotype"/>
                <a:cs typeface="Palatino Linotype"/>
              </a:rPr>
              <a:t>к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345" dirty="0">
                <a:latin typeface="Palatino Linotype"/>
                <a:cs typeface="Palatino Linotype"/>
              </a:rPr>
              <a:t>м</a:t>
            </a:r>
            <a:r>
              <a:rPr sz="3500" spc="-275" dirty="0">
                <a:latin typeface="Palatino Linotype"/>
                <a:cs typeface="Palatino Linotype"/>
              </a:rPr>
              <a:t>п</a:t>
            </a:r>
            <a:r>
              <a:rPr sz="3500" spc="-405" dirty="0">
                <a:latin typeface="Palatino Linotype"/>
                <a:cs typeface="Palatino Linotype"/>
              </a:rPr>
              <a:t>л</a:t>
            </a:r>
            <a:r>
              <a:rPr sz="3500" spc="-175" dirty="0">
                <a:latin typeface="Palatino Linotype"/>
                <a:cs typeface="Palatino Linotype"/>
              </a:rPr>
              <a:t>е</a:t>
            </a:r>
            <a:r>
              <a:rPr sz="3500" spc="-190" dirty="0">
                <a:latin typeface="Palatino Linotype"/>
                <a:cs typeface="Palatino Linotype"/>
              </a:rPr>
              <a:t>к</a:t>
            </a:r>
            <a:r>
              <a:rPr sz="3500" spc="-75" dirty="0">
                <a:latin typeface="Palatino Linotype"/>
                <a:cs typeface="Palatino Linotype"/>
              </a:rPr>
              <a:t>с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340" dirty="0">
                <a:latin typeface="Palatino Linotype"/>
                <a:cs typeface="Palatino Linotype"/>
              </a:rPr>
              <a:t>м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75" dirty="0">
                <a:latin typeface="Palatino Linotype"/>
                <a:cs typeface="Palatino Linotype"/>
              </a:rPr>
              <a:t>с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90" dirty="0">
                <a:latin typeface="Palatino Linotype"/>
                <a:cs typeface="Palatino Linotype"/>
              </a:rPr>
              <a:t>в</a:t>
            </a:r>
            <a:r>
              <a:rPr sz="3500" spc="-300" dirty="0">
                <a:latin typeface="Palatino Linotype"/>
                <a:cs typeface="Palatino Linotype"/>
              </a:rPr>
              <a:t>р</a:t>
            </a:r>
            <a:r>
              <a:rPr sz="3500" spc="-175" dirty="0">
                <a:latin typeface="Palatino Linotype"/>
                <a:cs typeface="Palatino Linotype"/>
              </a:rPr>
              <a:t>е</a:t>
            </a:r>
            <a:r>
              <a:rPr sz="3500" spc="-345" dirty="0">
                <a:latin typeface="Palatino Linotype"/>
                <a:cs typeface="Palatino Linotype"/>
              </a:rPr>
              <a:t>м</a:t>
            </a:r>
            <a:r>
              <a:rPr sz="3500" spc="-175" dirty="0">
                <a:latin typeface="Palatino Linotype"/>
                <a:cs typeface="Palatino Linotype"/>
              </a:rPr>
              <a:t>е</a:t>
            </a:r>
            <a:r>
              <a:rPr sz="3500" spc="-135" dirty="0">
                <a:latin typeface="Palatino Linotype"/>
                <a:cs typeface="Palatino Linotype"/>
              </a:rPr>
              <a:t>нн</a:t>
            </a:r>
            <a:r>
              <a:rPr sz="3500" spc="-220" dirty="0">
                <a:latin typeface="Palatino Linotype"/>
                <a:cs typeface="Palatino Linotype"/>
              </a:rPr>
              <a:t>ы</a:t>
            </a:r>
            <a:r>
              <a:rPr sz="3500" spc="-15" dirty="0">
                <a:latin typeface="Palatino Linotype"/>
                <a:cs typeface="Palatino Linotype"/>
              </a:rPr>
              <a:t>х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450" dirty="0">
                <a:latin typeface="Palatino Linotype"/>
                <a:cs typeface="Palatino Linotype"/>
              </a:rPr>
              <a:t>ф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300" dirty="0">
                <a:latin typeface="Palatino Linotype"/>
                <a:cs typeface="Palatino Linotype"/>
              </a:rPr>
              <a:t>р</a:t>
            </a:r>
            <a:r>
              <a:rPr sz="3500" spc="-340" dirty="0">
                <a:latin typeface="Palatino Linotype"/>
                <a:cs typeface="Palatino Linotype"/>
              </a:rPr>
              <a:t>м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305" dirty="0">
                <a:latin typeface="Palatino Linotype"/>
                <a:cs typeface="Palatino Linotype"/>
              </a:rPr>
              <a:t>и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335" dirty="0">
                <a:latin typeface="Palatino Linotype"/>
                <a:cs typeface="Palatino Linotype"/>
              </a:rPr>
              <a:t>д</a:t>
            </a:r>
            <a:r>
              <a:rPr sz="3500" spc="-310" dirty="0">
                <a:latin typeface="Palatino Linotype"/>
                <a:cs typeface="Palatino Linotype"/>
              </a:rPr>
              <a:t>и</a:t>
            </a:r>
            <a:r>
              <a:rPr sz="3500" spc="-235" dirty="0">
                <a:latin typeface="Palatino Linotype"/>
                <a:cs typeface="Palatino Linotype"/>
              </a:rPr>
              <a:t>а</a:t>
            </a:r>
            <a:r>
              <a:rPr sz="3500" spc="50" dirty="0">
                <a:latin typeface="Palatino Linotype"/>
                <a:cs typeface="Palatino Linotype"/>
              </a:rPr>
              <a:t>г</a:t>
            </a:r>
            <a:r>
              <a:rPr sz="3500" spc="-135" dirty="0">
                <a:latin typeface="Palatino Linotype"/>
                <a:cs typeface="Palatino Linotype"/>
              </a:rPr>
              <a:t>н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75" dirty="0">
                <a:latin typeface="Palatino Linotype"/>
                <a:cs typeface="Palatino Linotype"/>
              </a:rPr>
              <a:t>с</a:t>
            </a:r>
            <a:r>
              <a:rPr sz="3500" spc="-65" dirty="0">
                <a:latin typeface="Palatino Linotype"/>
                <a:cs typeface="Palatino Linotype"/>
              </a:rPr>
              <a:t>т</a:t>
            </a:r>
            <a:r>
              <a:rPr sz="3500" spc="-310" dirty="0">
                <a:latin typeface="Palatino Linotype"/>
                <a:cs typeface="Palatino Linotype"/>
              </a:rPr>
              <a:t>и</a:t>
            </a:r>
            <a:r>
              <a:rPr sz="3500" spc="-145" dirty="0">
                <a:latin typeface="Palatino Linotype"/>
                <a:cs typeface="Palatino Linotype"/>
              </a:rPr>
              <a:t>ч</a:t>
            </a:r>
            <a:r>
              <a:rPr sz="3500" spc="-175" dirty="0">
                <a:latin typeface="Palatino Linotype"/>
                <a:cs typeface="Palatino Linotype"/>
              </a:rPr>
              <a:t>е</a:t>
            </a:r>
            <a:r>
              <a:rPr sz="3500" spc="-75" dirty="0">
                <a:latin typeface="Palatino Linotype"/>
                <a:cs typeface="Palatino Linotype"/>
              </a:rPr>
              <a:t>с</a:t>
            </a:r>
            <a:r>
              <a:rPr sz="3500" spc="-190" dirty="0">
                <a:latin typeface="Palatino Linotype"/>
                <a:cs typeface="Palatino Linotype"/>
              </a:rPr>
              <a:t>к</a:t>
            </a:r>
            <a:r>
              <a:rPr sz="3500" spc="-310" dirty="0">
                <a:latin typeface="Palatino Linotype"/>
                <a:cs typeface="Palatino Linotype"/>
              </a:rPr>
              <a:t>и</a:t>
            </a:r>
            <a:r>
              <a:rPr sz="3500" spc="-15" dirty="0">
                <a:latin typeface="Palatino Linotype"/>
                <a:cs typeface="Palatino Linotype"/>
              </a:rPr>
              <a:t>х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345" dirty="0">
                <a:latin typeface="Palatino Linotype"/>
                <a:cs typeface="Palatino Linotype"/>
              </a:rPr>
              <a:t>м</a:t>
            </a:r>
            <a:r>
              <a:rPr sz="3500" spc="-175" dirty="0">
                <a:latin typeface="Palatino Linotype"/>
                <a:cs typeface="Palatino Linotype"/>
              </a:rPr>
              <a:t>е</a:t>
            </a:r>
            <a:r>
              <a:rPr sz="3500" spc="-65" dirty="0">
                <a:latin typeface="Palatino Linotype"/>
                <a:cs typeface="Palatino Linotype"/>
              </a:rPr>
              <a:t>т</a:t>
            </a:r>
            <a:r>
              <a:rPr sz="3500" spc="-180" dirty="0">
                <a:latin typeface="Palatino Linotype"/>
                <a:cs typeface="Palatino Linotype"/>
              </a:rPr>
              <a:t>о</a:t>
            </a:r>
            <a:r>
              <a:rPr sz="3500" spc="-335" dirty="0">
                <a:latin typeface="Palatino Linotype"/>
                <a:cs typeface="Palatino Linotype"/>
              </a:rPr>
              <a:t>д</a:t>
            </a:r>
            <a:r>
              <a:rPr sz="3500" spc="-310" dirty="0">
                <a:latin typeface="Palatino Linotype"/>
                <a:cs typeface="Palatino Linotype"/>
              </a:rPr>
              <a:t>и</a:t>
            </a:r>
            <a:r>
              <a:rPr sz="3500" spc="-190" dirty="0">
                <a:latin typeface="Palatino Linotype"/>
                <a:cs typeface="Palatino Linotype"/>
              </a:rPr>
              <a:t>к</a:t>
            </a:r>
            <a:r>
              <a:rPr sz="3500" spc="-150" dirty="0">
                <a:latin typeface="Palatino Linotype"/>
                <a:cs typeface="Palatino Linotype"/>
              </a:rPr>
              <a:t>.</a:t>
            </a:r>
            <a:endParaRPr sz="3500" dirty="0">
              <a:latin typeface="Palatino Linotype"/>
              <a:cs typeface="Palatino Linotype"/>
            </a:endParaRPr>
          </a:p>
          <a:p>
            <a:pPr marL="770890" marR="196850">
              <a:lnSpc>
                <a:spcPts val="5930"/>
              </a:lnSpc>
              <a:spcBef>
                <a:spcPts val="480"/>
              </a:spcBef>
            </a:pPr>
            <a:r>
              <a:rPr sz="3500" spc="-180" dirty="0">
                <a:latin typeface="Palatino Linotype"/>
                <a:cs typeface="Palatino Linotype"/>
              </a:rPr>
              <a:t>Недостаточное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210" dirty="0">
                <a:latin typeface="Palatino Linotype"/>
                <a:cs typeface="Palatino Linotype"/>
              </a:rPr>
              <a:t>использование</a:t>
            </a:r>
            <a:r>
              <a:rPr sz="3500" spc="-100" dirty="0">
                <a:latin typeface="Palatino Linotype"/>
                <a:cs typeface="Palatino Linotype"/>
              </a:rPr>
              <a:t> </a:t>
            </a:r>
            <a:r>
              <a:rPr sz="3500" spc="-229" dirty="0">
                <a:latin typeface="Palatino Linotype"/>
                <a:cs typeface="Palatino Linotype"/>
              </a:rPr>
              <a:t>потенциала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110" dirty="0">
                <a:latin typeface="Palatino Linotype"/>
                <a:cs typeface="Palatino Linotype"/>
              </a:rPr>
              <a:t>сетевого</a:t>
            </a:r>
            <a:r>
              <a:rPr sz="3500" spc="-100" dirty="0">
                <a:latin typeface="Palatino Linotype"/>
                <a:cs typeface="Palatino Linotype"/>
              </a:rPr>
              <a:t> </a:t>
            </a:r>
            <a:r>
              <a:rPr sz="3500" spc="-210" dirty="0">
                <a:latin typeface="Palatino Linotype"/>
                <a:cs typeface="Palatino Linotype"/>
              </a:rPr>
              <a:t>взаимодействия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85" dirty="0">
                <a:latin typeface="Palatino Linotype"/>
                <a:cs typeface="Palatino Linotype"/>
              </a:rPr>
              <a:t>в</a:t>
            </a:r>
            <a:r>
              <a:rPr sz="3500" spc="-100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создании </a:t>
            </a:r>
            <a:r>
              <a:rPr sz="3500" spc="-860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условий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25" dirty="0">
                <a:latin typeface="Palatino Linotype"/>
                <a:cs typeface="Palatino Linotype"/>
              </a:rPr>
              <a:t>по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75" dirty="0">
                <a:latin typeface="Palatino Linotype"/>
                <a:cs typeface="Palatino Linotype"/>
              </a:rPr>
              <a:t>поддержке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190" dirty="0">
                <a:latin typeface="Palatino Linotype"/>
                <a:cs typeface="Palatino Linotype"/>
              </a:rPr>
              <a:t>одаренных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15" dirty="0">
                <a:latin typeface="Palatino Linotype"/>
                <a:cs typeface="Palatino Linotype"/>
              </a:rPr>
              <a:t>обучающихся.</a:t>
            </a:r>
            <a:endParaRPr sz="3500" dirty="0">
              <a:latin typeface="Palatino Linotype"/>
              <a:cs typeface="Palatino Linotype"/>
            </a:endParaRPr>
          </a:p>
          <a:p>
            <a:pPr marL="770890">
              <a:lnSpc>
                <a:spcPct val="100000"/>
              </a:lnSpc>
              <a:spcBef>
                <a:spcPts val="1235"/>
              </a:spcBef>
            </a:pPr>
            <a:r>
              <a:rPr sz="3500" spc="-180" dirty="0">
                <a:latin typeface="Palatino Linotype"/>
                <a:cs typeface="Palatino Linotype"/>
              </a:rPr>
              <a:t>Недостаточное</a:t>
            </a:r>
            <a:r>
              <a:rPr sz="3500" spc="-110" dirty="0">
                <a:latin typeface="Palatino Linotype"/>
                <a:cs typeface="Palatino Linotype"/>
              </a:rPr>
              <a:t> </a:t>
            </a:r>
            <a:r>
              <a:rPr sz="3500" spc="-180" dirty="0">
                <a:latin typeface="Palatino Linotype"/>
                <a:cs typeface="Palatino Linotype"/>
              </a:rPr>
              <a:t>количество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165" dirty="0">
                <a:latin typeface="Palatino Linotype"/>
                <a:cs typeface="Palatino Linotype"/>
              </a:rPr>
              <a:t>педагогических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185" dirty="0">
                <a:latin typeface="Palatino Linotype"/>
                <a:cs typeface="Palatino Linotype"/>
              </a:rPr>
              <a:t>работников,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295" dirty="0">
                <a:latin typeface="Palatino Linotype"/>
                <a:cs typeface="Palatino Linotype"/>
              </a:rPr>
              <a:t>прошедших</a:t>
            </a:r>
            <a:r>
              <a:rPr sz="3500" spc="-105" dirty="0">
                <a:latin typeface="Palatino Linotype"/>
                <a:cs typeface="Palatino Linotype"/>
              </a:rPr>
              <a:t> </a:t>
            </a:r>
            <a:r>
              <a:rPr sz="3500" spc="-229" dirty="0">
                <a:latin typeface="Palatino Linotype"/>
                <a:cs typeface="Palatino Linotype"/>
              </a:rPr>
              <a:t>повышение</a:t>
            </a:r>
            <a:endParaRPr sz="3500" dirty="0">
              <a:latin typeface="Palatino Linotype"/>
              <a:cs typeface="Palatino Linotype"/>
            </a:endParaRPr>
          </a:p>
          <a:p>
            <a:pPr marL="770890" marR="1134745">
              <a:lnSpc>
                <a:spcPts val="5920"/>
              </a:lnSpc>
              <a:spcBef>
                <a:spcPts val="290"/>
              </a:spcBef>
            </a:pPr>
            <a:r>
              <a:rPr sz="3500" spc="-275" dirty="0">
                <a:latin typeface="Palatino Linotype"/>
                <a:cs typeface="Palatino Linotype"/>
              </a:rPr>
              <a:t>квалификации </a:t>
            </a:r>
            <a:r>
              <a:rPr sz="3500" spc="-225" dirty="0">
                <a:latin typeface="Palatino Linotype"/>
                <a:cs typeface="Palatino Linotype"/>
              </a:rPr>
              <a:t>по </a:t>
            </a:r>
            <a:r>
              <a:rPr sz="3500" spc="-220" dirty="0">
                <a:latin typeface="Palatino Linotype"/>
                <a:cs typeface="Palatino Linotype"/>
              </a:rPr>
              <a:t>актуальным </a:t>
            </a:r>
            <a:r>
              <a:rPr sz="3500" spc="-210" dirty="0">
                <a:latin typeface="Palatino Linotype"/>
                <a:cs typeface="Palatino Linotype"/>
              </a:rPr>
              <a:t>вопросам </a:t>
            </a:r>
            <a:r>
              <a:rPr sz="3500" spc="-204" dirty="0">
                <a:latin typeface="Palatino Linotype"/>
                <a:cs typeface="Palatino Linotype"/>
              </a:rPr>
              <a:t>выявления, </a:t>
            </a:r>
            <a:r>
              <a:rPr sz="3500" spc="-290" dirty="0">
                <a:latin typeface="Palatino Linotype"/>
                <a:cs typeface="Palatino Linotype"/>
              </a:rPr>
              <a:t>поддержки</a:t>
            </a:r>
            <a:r>
              <a:rPr sz="3500" spc="-285" dirty="0">
                <a:latin typeface="Palatino Linotype"/>
                <a:cs typeface="Palatino Linotype"/>
              </a:rPr>
              <a:t> </a:t>
            </a:r>
            <a:r>
              <a:rPr sz="3500" spc="-305" dirty="0">
                <a:latin typeface="Palatino Linotype"/>
                <a:cs typeface="Palatino Linotype"/>
              </a:rPr>
              <a:t>и</a:t>
            </a:r>
            <a:r>
              <a:rPr sz="3500" spc="-300" dirty="0">
                <a:latin typeface="Palatino Linotype"/>
                <a:cs typeface="Palatino Linotype"/>
              </a:rPr>
              <a:t> </a:t>
            </a:r>
            <a:r>
              <a:rPr sz="3500" spc="-220" dirty="0">
                <a:latin typeface="Palatino Linotype"/>
                <a:cs typeface="Palatino Linotype"/>
              </a:rPr>
              <a:t>развития </a:t>
            </a:r>
            <a:r>
              <a:rPr sz="3500" spc="-860" dirty="0">
                <a:latin typeface="Palatino Linotype"/>
                <a:cs typeface="Palatino Linotype"/>
              </a:rPr>
              <a:t> </a:t>
            </a:r>
            <a:r>
              <a:rPr sz="3500" spc="-160" dirty="0">
                <a:latin typeface="Palatino Linotype"/>
                <a:cs typeface="Palatino Linotype"/>
              </a:rPr>
              <a:t>способностей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305" dirty="0">
                <a:latin typeface="Palatino Linotype"/>
                <a:cs typeface="Palatino Linotype"/>
              </a:rPr>
              <a:t>и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175" dirty="0">
                <a:latin typeface="Palatino Linotype"/>
                <a:cs typeface="Palatino Linotype"/>
              </a:rPr>
              <a:t>талантов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00" dirty="0">
                <a:latin typeface="Palatino Linotype"/>
                <a:cs typeface="Palatino Linotype"/>
              </a:rPr>
              <a:t>у</a:t>
            </a:r>
            <a:r>
              <a:rPr sz="3500" spc="-114" dirty="0">
                <a:latin typeface="Palatino Linotype"/>
                <a:cs typeface="Palatino Linotype"/>
              </a:rPr>
              <a:t> </a:t>
            </a:r>
            <a:r>
              <a:rPr sz="3500" spc="-215" dirty="0">
                <a:latin typeface="Palatino Linotype"/>
                <a:cs typeface="Palatino Linotype"/>
              </a:rPr>
              <a:t>обучающихся.</a:t>
            </a:r>
            <a:endParaRPr sz="35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8529" y="8742074"/>
            <a:ext cx="1769469" cy="1544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"/>
            <a:ext cx="2240893" cy="25770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6000" y="286110"/>
            <a:ext cx="16428719" cy="9944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6545" algn="ctr">
              <a:lnSpc>
                <a:spcPct val="100000"/>
              </a:lnSpc>
              <a:spcBef>
                <a:spcPts val="120"/>
              </a:spcBef>
            </a:pPr>
            <a:r>
              <a:rPr sz="3250" b="1" spc="-150" dirty="0">
                <a:latin typeface="Arial"/>
                <a:cs typeface="Arial"/>
              </a:rPr>
              <a:t>В</a:t>
            </a:r>
            <a:r>
              <a:rPr sz="3250" b="1" spc="-215" dirty="0">
                <a:latin typeface="Arial"/>
                <a:cs typeface="Arial"/>
              </a:rPr>
              <a:t> </a:t>
            </a:r>
            <a:r>
              <a:rPr sz="3250" b="1" spc="100" dirty="0">
                <a:latin typeface="Arial"/>
                <a:cs typeface="Arial"/>
              </a:rPr>
              <a:t>д</a:t>
            </a:r>
            <a:r>
              <a:rPr sz="3250" b="1" spc="160" dirty="0">
                <a:latin typeface="Arial"/>
                <a:cs typeface="Arial"/>
              </a:rPr>
              <a:t>а</a:t>
            </a:r>
            <a:r>
              <a:rPr sz="3250" b="1" spc="40" dirty="0">
                <a:latin typeface="Arial"/>
                <a:cs typeface="Arial"/>
              </a:rPr>
              <a:t>л</a:t>
            </a:r>
            <a:r>
              <a:rPr sz="3250" b="1" spc="5" dirty="0">
                <a:latin typeface="Arial"/>
                <a:cs typeface="Arial"/>
              </a:rPr>
              <a:t>ь</a:t>
            </a:r>
            <a:r>
              <a:rPr sz="3250" b="1" spc="195" dirty="0">
                <a:latin typeface="Arial"/>
                <a:cs typeface="Arial"/>
              </a:rPr>
              <a:t>н</a:t>
            </a:r>
            <a:r>
              <a:rPr sz="3250" b="1" spc="120" dirty="0">
                <a:latin typeface="Arial"/>
                <a:cs typeface="Arial"/>
              </a:rPr>
              <a:t>е</a:t>
            </a:r>
            <a:r>
              <a:rPr sz="3250" b="1" spc="350" dirty="0">
                <a:latin typeface="Arial"/>
                <a:cs typeface="Arial"/>
              </a:rPr>
              <a:t>й</a:t>
            </a:r>
            <a:r>
              <a:rPr sz="3250" b="1" spc="455" dirty="0">
                <a:latin typeface="Arial"/>
                <a:cs typeface="Arial"/>
              </a:rPr>
              <a:t>ш</a:t>
            </a:r>
            <a:r>
              <a:rPr sz="3250" b="1" spc="120" dirty="0">
                <a:latin typeface="Arial"/>
                <a:cs typeface="Arial"/>
              </a:rPr>
              <a:t>е</a:t>
            </a:r>
            <a:r>
              <a:rPr sz="3250" b="1" spc="355" dirty="0">
                <a:latin typeface="Arial"/>
                <a:cs typeface="Arial"/>
              </a:rPr>
              <a:t>м</a:t>
            </a:r>
            <a:r>
              <a:rPr sz="3250" b="1" spc="-215" dirty="0">
                <a:latin typeface="Arial"/>
                <a:cs typeface="Arial"/>
              </a:rPr>
              <a:t> </a:t>
            </a:r>
            <a:r>
              <a:rPr sz="3250" b="1" spc="165" dirty="0">
                <a:latin typeface="Arial"/>
                <a:cs typeface="Arial"/>
              </a:rPr>
              <a:t>п</a:t>
            </a:r>
            <a:r>
              <a:rPr sz="3250" b="1" spc="40" dirty="0">
                <a:latin typeface="Arial"/>
                <a:cs typeface="Arial"/>
              </a:rPr>
              <a:t>л</a:t>
            </a:r>
            <a:r>
              <a:rPr sz="3250" b="1" spc="160" dirty="0">
                <a:latin typeface="Arial"/>
                <a:cs typeface="Arial"/>
              </a:rPr>
              <a:t>а</a:t>
            </a:r>
            <a:r>
              <a:rPr sz="3250" b="1" spc="195" dirty="0">
                <a:latin typeface="Arial"/>
                <a:cs typeface="Arial"/>
              </a:rPr>
              <a:t>н</a:t>
            </a:r>
            <a:r>
              <a:rPr sz="3250" b="1" spc="350" dirty="0">
                <a:latin typeface="Arial"/>
                <a:cs typeface="Arial"/>
              </a:rPr>
              <a:t>и</a:t>
            </a:r>
            <a:r>
              <a:rPr sz="3250" b="1" spc="80" dirty="0">
                <a:latin typeface="Arial"/>
                <a:cs typeface="Arial"/>
              </a:rPr>
              <a:t>р</a:t>
            </a:r>
            <a:r>
              <a:rPr sz="3250" b="1" spc="45" dirty="0">
                <a:latin typeface="Arial"/>
                <a:cs typeface="Arial"/>
              </a:rPr>
              <a:t>у</a:t>
            </a:r>
            <a:r>
              <a:rPr sz="3250" b="1" spc="120" dirty="0">
                <a:latin typeface="Arial"/>
                <a:cs typeface="Arial"/>
              </a:rPr>
              <a:t>е</a:t>
            </a:r>
            <a:r>
              <a:rPr sz="3250" b="1" spc="210" dirty="0">
                <a:latin typeface="Arial"/>
                <a:cs typeface="Arial"/>
              </a:rPr>
              <a:t>т</a:t>
            </a:r>
            <a:r>
              <a:rPr sz="3250" b="1" spc="-135" dirty="0">
                <a:latin typeface="Arial"/>
                <a:cs typeface="Arial"/>
              </a:rPr>
              <a:t>с</a:t>
            </a:r>
            <a:r>
              <a:rPr sz="3250" b="1" spc="35" dirty="0">
                <a:latin typeface="Arial"/>
                <a:cs typeface="Arial"/>
              </a:rPr>
              <a:t>я</a:t>
            </a:r>
            <a:r>
              <a:rPr sz="3250" b="1" spc="-350" dirty="0">
                <a:latin typeface="Arial"/>
                <a:cs typeface="Arial"/>
              </a:rPr>
              <a:t>:</a:t>
            </a:r>
            <a:endParaRPr sz="3250">
              <a:latin typeface="Arial"/>
              <a:cs typeface="Arial"/>
            </a:endParaRPr>
          </a:p>
          <a:p>
            <a:pPr marL="12700" marR="265430">
              <a:lnSpc>
                <a:spcPct val="100000"/>
              </a:lnSpc>
              <a:spcBef>
                <a:spcPts val="75"/>
              </a:spcBef>
              <a:buAutoNum type="arabicPeriod"/>
              <a:tabLst>
                <a:tab pos="395605" algn="l"/>
              </a:tabLst>
            </a:pPr>
            <a:r>
              <a:rPr sz="3250" spc="-1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00" dirty="0">
                <a:latin typeface="Palatino Linotype"/>
                <a:cs typeface="Palatino Linotype"/>
              </a:rPr>
              <a:t>ш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50" dirty="0">
                <a:latin typeface="Palatino Linotype"/>
                <a:cs typeface="Palatino Linotype"/>
              </a:rPr>
              <a:t>е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65" dirty="0">
                <a:latin typeface="Palatino Linotype"/>
                <a:cs typeface="Palatino Linotype"/>
              </a:rPr>
              <a:t>б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45" dirty="0">
                <a:latin typeface="Palatino Linotype"/>
                <a:cs typeface="Palatino Linotype"/>
              </a:rPr>
              <a:t>ь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50" dirty="0">
                <a:latin typeface="Palatino Linotype"/>
                <a:cs typeface="Palatino Linotype"/>
              </a:rPr>
              <a:t>г</a:t>
            </a:r>
            <a:r>
              <a:rPr sz="3250" spc="-155" dirty="0">
                <a:latin typeface="Palatino Linotype"/>
                <a:cs typeface="Palatino Linotype"/>
              </a:rPr>
              <a:t>о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04" dirty="0">
                <a:latin typeface="Palatino Linotype"/>
                <a:cs typeface="Palatino Linotype"/>
              </a:rPr>
              <a:t>а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500" dirty="0">
                <a:latin typeface="Palatino Linotype"/>
                <a:cs typeface="Palatino Linotype"/>
              </a:rPr>
              <a:t>ш</a:t>
            </a:r>
            <a:r>
              <a:rPr sz="3250" spc="-170" dirty="0">
                <a:latin typeface="Palatino Linotype"/>
                <a:cs typeface="Palatino Linotype"/>
              </a:rPr>
              <a:t>к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95" dirty="0">
                <a:latin typeface="Palatino Linotype"/>
                <a:cs typeface="Palatino Linotype"/>
              </a:rPr>
              <a:t>ы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30" dirty="0">
                <a:latin typeface="Palatino Linotype"/>
                <a:cs typeface="Palatino Linotype"/>
              </a:rPr>
              <a:t>ч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215" dirty="0">
                <a:latin typeface="Palatino Linotype"/>
                <a:cs typeface="Palatino Linotype"/>
              </a:rPr>
              <a:t>з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54" dirty="0">
                <a:latin typeface="Palatino Linotype"/>
                <a:cs typeface="Palatino Linotype"/>
              </a:rPr>
              <a:t>ц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54" dirty="0">
                <a:latin typeface="Palatino Linotype"/>
                <a:cs typeface="Palatino Linotype"/>
              </a:rPr>
              <a:t>ю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65" dirty="0">
                <a:latin typeface="Palatino Linotype"/>
                <a:cs typeface="Palatino Linotype"/>
              </a:rPr>
              <a:t>б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45" dirty="0">
                <a:latin typeface="Palatino Linotype"/>
                <a:cs typeface="Palatino Linotype"/>
              </a:rPr>
              <a:t>ь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00" dirty="0">
                <a:latin typeface="Palatino Linotype"/>
                <a:cs typeface="Palatino Linotype"/>
              </a:rPr>
              <a:t>ы</a:t>
            </a:r>
            <a:r>
              <a:rPr sz="3250" spc="-10" dirty="0">
                <a:latin typeface="Palatino Linotype"/>
                <a:cs typeface="Palatino Linotype"/>
              </a:rPr>
              <a:t>х  </a:t>
            </a:r>
            <a:r>
              <a:rPr sz="3250" spc="-220" dirty="0">
                <a:latin typeface="Palatino Linotype"/>
                <a:cs typeface="Palatino Linotype"/>
              </a:rPr>
              <a:t>программ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35" dirty="0">
                <a:latin typeface="Palatino Linotype"/>
                <a:cs typeface="Palatino Linotype"/>
              </a:rPr>
              <a:t>сетевой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65" dirty="0">
                <a:latin typeface="Palatino Linotype"/>
                <a:cs typeface="Palatino Linotype"/>
              </a:rPr>
              <a:t>форме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60" dirty="0">
                <a:latin typeface="Palatino Linotype"/>
                <a:cs typeface="Palatino Linotype"/>
              </a:rPr>
              <a:t>с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участием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организаций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85" dirty="0">
                <a:latin typeface="Palatino Linotype"/>
                <a:cs typeface="Palatino Linotype"/>
              </a:rPr>
              <a:t>дополнительного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85" dirty="0">
                <a:latin typeface="Palatino Linotype"/>
                <a:cs typeface="Palatino Linotype"/>
              </a:rPr>
              <a:t>образования,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среднего </a:t>
            </a:r>
            <a:r>
              <a:rPr sz="3250" spc="-800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409" dirty="0">
                <a:latin typeface="Palatino Linotype"/>
                <a:cs typeface="Palatino Linotype"/>
              </a:rPr>
              <a:t>ф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65" dirty="0">
                <a:latin typeface="Palatino Linotype"/>
                <a:cs typeface="Palatino Linotype"/>
              </a:rPr>
              <a:t>сс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45" dirty="0">
                <a:latin typeface="Palatino Linotype"/>
                <a:cs typeface="Palatino Linotype"/>
              </a:rPr>
              <a:t>ь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50" dirty="0">
                <a:latin typeface="Palatino Linotype"/>
                <a:cs typeface="Palatino Linotype"/>
              </a:rPr>
              <a:t>г</a:t>
            </a:r>
            <a:r>
              <a:rPr sz="3250" spc="-155" dirty="0">
                <a:latin typeface="Palatino Linotype"/>
                <a:cs typeface="Palatino Linotype"/>
              </a:rPr>
              <a:t>о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00" dirty="0">
                <a:latin typeface="Palatino Linotype"/>
                <a:cs typeface="Palatino Linotype"/>
              </a:rPr>
              <a:t>ы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00" dirty="0">
                <a:latin typeface="Palatino Linotype"/>
                <a:cs typeface="Palatino Linotype"/>
              </a:rPr>
              <a:t>ш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50" dirty="0">
                <a:latin typeface="Palatino Linotype"/>
                <a:cs typeface="Palatino Linotype"/>
              </a:rPr>
              <a:t>г</a:t>
            </a:r>
            <a:r>
              <a:rPr sz="3250" spc="-155" dirty="0">
                <a:latin typeface="Palatino Linotype"/>
                <a:cs typeface="Palatino Linotype"/>
              </a:rPr>
              <a:t>о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65" dirty="0">
                <a:latin typeface="Palatino Linotype"/>
                <a:cs typeface="Palatino Linotype"/>
              </a:rPr>
              <a:t>б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00" dirty="0">
                <a:latin typeface="Palatino Linotype"/>
                <a:cs typeface="Palatino Linotype"/>
              </a:rPr>
              <a:t>я</a:t>
            </a:r>
            <a:r>
              <a:rPr sz="3250" spc="-140" dirty="0">
                <a:latin typeface="Palatino Linotype"/>
                <a:cs typeface="Palatino Linotype"/>
              </a:rPr>
              <a:t>.</a:t>
            </a:r>
            <a:endParaRPr sz="3250">
              <a:latin typeface="Palatino Linotype"/>
              <a:cs typeface="Palatino Linotype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485140" algn="l"/>
                <a:tab pos="485775" algn="l"/>
              </a:tabLst>
            </a:pPr>
            <a:r>
              <a:rPr sz="3250" spc="-190" dirty="0">
                <a:latin typeface="Palatino Linotype"/>
                <a:cs typeface="Palatino Linotype"/>
              </a:rPr>
              <a:t>Организация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работы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20" dirty="0">
                <a:latin typeface="Palatino Linotype"/>
                <a:cs typeface="Palatino Linotype"/>
              </a:rPr>
              <a:t>повышению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квалификации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педагогических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70" dirty="0">
                <a:latin typeface="Palatino Linotype"/>
                <a:cs typeface="Palatino Linotype"/>
              </a:rPr>
              <a:t>работников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 </a:t>
            </a:r>
            <a:r>
              <a:rPr sz="3250" spc="-200" dirty="0">
                <a:latin typeface="Palatino Linotype"/>
                <a:cs typeface="Palatino Linotype"/>
              </a:rPr>
              <a:t> актуальным </a:t>
            </a:r>
            <a:r>
              <a:rPr sz="3250" spc="-190" dirty="0">
                <a:latin typeface="Palatino Linotype"/>
                <a:cs typeface="Palatino Linotype"/>
              </a:rPr>
              <a:t>вопросам </a:t>
            </a:r>
            <a:r>
              <a:rPr sz="3250" spc="-185" dirty="0">
                <a:latin typeface="Palatino Linotype"/>
                <a:cs typeface="Palatino Linotype"/>
              </a:rPr>
              <a:t>выявления, </a:t>
            </a:r>
            <a:r>
              <a:rPr sz="3250" spc="-265" dirty="0">
                <a:latin typeface="Palatino Linotype"/>
                <a:cs typeface="Palatino Linotype"/>
              </a:rPr>
              <a:t>поддержки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270" dirty="0">
                <a:latin typeface="Palatino Linotype"/>
                <a:cs typeface="Palatino Linotype"/>
              </a:rPr>
              <a:t> </a:t>
            </a:r>
            <a:r>
              <a:rPr sz="3250" spc="-200" dirty="0">
                <a:latin typeface="Palatino Linotype"/>
                <a:cs typeface="Palatino Linotype"/>
              </a:rPr>
              <a:t>развития </a:t>
            </a:r>
            <a:r>
              <a:rPr sz="3250" spc="-140" dirty="0">
                <a:latin typeface="Palatino Linotype"/>
                <a:cs typeface="Palatino Linotype"/>
              </a:rPr>
              <a:t>способностей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270" dirty="0">
                <a:latin typeface="Palatino Linotype"/>
                <a:cs typeface="Palatino Linotype"/>
              </a:rPr>
              <a:t> </a:t>
            </a:r>
            <a:r>
              <a:rPr sz="3250" spc="-155" dirty="0">
                <a:latin typeface="Palatino Linotype"/>
                <a:cs typeface="Palatino Linotype"/>
              </a:rPr>
              <a:t>талантов </a:t>
            </a:r>
            <a:r>
              <a:rPr sz="3250" spc="-185" dirty="0">
                <a:latin typeface="Palatino Linotype"/>
                <a:cs typeface="Palatino Linotype"/>
              </a:rPr>
              <a:t>у </a:t>
            </a:r>
            <a:r>
              <a:rPr sz="3250" spc="-180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обучающихся,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том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0" dirty="0">
                <a:latin typeface="Palatino Linotype"/>
                <a:cs typeface="Palatino Linotype"/>
              </a:rPr>
              <a:t>числе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0" dirty="0">
                <a:latin typeface="Palatino Linotype"/>
                <a:cs typeface="Palatino Linotype"/>
              </a:rPr>
              <a:t>рамках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54" dirty="0">
                <a:latin typeface="Palatino Linotype"/>
                <a:cs typeface="Palatino Linotype"/>
              </a:rPr>
              <a:t>реализации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15" dirty="0">
                <a:latin typeface="Palatino Linotype"/>
                <a:cs typeface="Palatino Linotype"/>
              </a:rPr>
              <a:t>программы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85" dirty="0">
                <a:latin typeface="Palatino Linotype"/>
                <a:cs typeface="Palatino Linotype"/>
              </a:rPr>
              <a:t>"Подготовка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40" dirty="0">
                <a:latin typeface="Palatino Linotype"/>
                <a:cs typeface="Palatino Linotype"/>
              </a:rPr>
              <a:t>наставников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10" dirty="0">
                <a:latin typeface="Palatino Linotype"/>
                <a:cs typeface="Palatino Linotype"/>
              </a:rPr>
              <a:t>научно- </a:t>
            </a:r>
            <a:r>
              <a:rPr sz="3250" spc="-795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исследовательских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80" dirty="0">
                <a:latin typeface="Palatino Linotype"/>
                <a:cs typeface="Palatino Linotype"/>
              </a:rPr>
              <a:t>проектов"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40" dirty="0">
                <a:latin typeface="Palatino Linotype"/>
                <a:cs typeface="Palatino Linotype"/>
              </a:rPr>
              <a:t>фонда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0" dirty="0">
                <a:latin typeface="Palatino Linotype"/>
                <a:cs typeface="Palatino Linotype"/>
              </a:rPr>
              <a:t>"Образование"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30" dirty="0">
                <a:latin typeface="Palatino Linotype"/>
                <a:cs typeface="Palatino Linotype"/>
              </a:rPr>
              <a:t>совместно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60" dirty="0">
                <a:latin typeface="Palatino Linotype"/>
                <a:cs typeface="Palatino Linotype"/>
              </a:rPr>
              <a:t>с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негосударственным </a:t>
            </a:r>
            <a:r>
              <a:rPr sz="3250" spc="-145" dirty="0">
                <a:latin typeface="Palatino Linotype"/>
                <a:cs typeface="Palatino Linotype"/>
              </a:rPr>
              <a:t> 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190" dirty="0">
                <a:latin typeface="Palatino Linotype"/>
                <a:cs typeface="Palatino Linotype"/>
              </a:rPr>
              <a:t>у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310" dirty="0">
                <a:latin typeface="Palatino Linotype"/>
                <a:cs typeface="Palatino Linotype"/>
              </a:rPr>
              <a:t>м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95" dirty="0">
                <a:latin typeface="Palatino Linotype"/>
                <a:cs typeface="Palatino Linotype"/>
              </a:rPr>
              <a:t>я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95" dirty="0">
                <a:latin typeface="Palatino Linotype"/>
                <a:cs typeface="Palatino Linotype"/>
              </a:rPr>
              <a:t>"</a:t>
            </a:r>
            <a:r>
              <a:rPr sz="3250" spc="-245" dirty="0">
                <a:latin typeface="Palatino Linotype"/>
                <a:cs typeface="Palatino Linotype"/>
              </a:rPr>
              <a:t>И</a:t>
            </a:r>
            <a:r>
              <a:rPr sz="3250" spc="-120" dirty="0">
                <a:latin typeface="Palatino Linotype"/>
                <a:cs typeface="Palatino Linotype"/>
              </a:rPr>
              <a:t>нн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170" dirty="0">
                <a:latin typeface="Palatino Linotype"/>
                <a:cs typeface="Palatino Linotype"/>
              </a:rPr>
              <a:t>к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70" dirty="0">
                <a:latin typeface="Palatino Linotype"/>
                <a:cs typeface="Palatino Linotype"/>
              </a:rPr>
              <a:t>к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90" dirty="0">
                <a:latin typeface="Palatino Linotype"/>
                <a:cs typeface="Palatino Linotype"/>
              </a:rPr>
              <a:t>"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5" dirty="0">
                <a:latin typeface="Palatino Linotype"/>
                <a:cs typeface="Palatino Linotype"/>
              </a:rPr>
              <a:t>202</a:t>
            </a:r>
            <a:r>
              <a:rPr sz="3250" dirty="0">
                <a:latin typeface="Palatino Linotype"/>
                <a:cs typeface="Palatino Linotype"/>
              </a:rPr>
              <a:t>2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50" dirty="0">
                <a:latin typeface="Palatino Linotype"/>
                <a:cs typeface="Palatino Linotype"/>
              </a:rPr>
              <a:t>г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305" dirty="0">
                <a:latin typeface="Palatino Linotype"/>
                <a:cs typeface="Palatino Linotype"/>
              </a:rPr>
              <a:t>д</a:t>
            </a:r>
            <a:r>
              <a:rPr sz="3250" spc="-190" dirty="0">
                <a:latin typeface="Palatino Linotype"/>
                <a:cs typeface="Palatino Linotype"/>
              </a:rPr>
              <a:t>у</a:t>
            </a:r>
            <a:r>
              <a:rPr sz="3250" spc="-140" dirty="0">
                <a:latin typeface="Palatino Linotype"/>
                <a:cs typeface="Palatino Linotype"/>
              </a:rPr>
              <a:t>.</a:t>
            </a:r>
            <a:endParaRPr sz="3250">
              <a:latin typeface="Palatino Linotype"/>
              <a:cs typeface="Palatino Linotype"/>
            </a:endParaRPr>
          </a:p>
          <a:p>
            <a:pPr marL="12700" marR="50165">
              <a:lnSpc>
                <a:spcPct val="100000"/>
              </a:lnSpc>
              <a:buAutoNum type="arabicPeriod"/>
              <a:tabLst>
                <a:tab pos="395605" algn="l"/>
              </a:tabLst>
            </a:pPr>
            <a:r>
              <a:rPr sz="3250" spc="-245" dirty="0">
                <a:latin typeface="Palatino Linotype"/>
                <a:cs typeface="Palatino Linotype"/>
              </a:rPr>
              <a:t>Дальнейшее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80" dirty="0">
                <a:latin typeface="Palatino Linotype"/>
                <a:cs typeface="Palatino Linotype"/>
              </a:rPr>
              <a:t>осуществление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90" dirty="0">
                <a:latin typeface="Palatino Linotype"/>
                <a:cs typeface="Palatino Linotype"/>
              </a:rPr>
              <a:t>поиска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внедрений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продуктивных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педагогических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55" dirty="0">
                <a:latin typeface="Palatino Linotype"/>
                <a:cs typeface="Palatino Linotype"/>
              </a:rPr>
              <a:t>технологий </a:t>
            </a:r>
            <a:r>
              <a:rPr sz="3250" spc="-79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70" dirty="0">
                <a:latin typeface="Palatino Linotype"/>
                <a:cs typeface="Palatino Linotype"/>
              </a:rPr>
              <a:t>работе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60" dirty="0">
                <a:latin typeface="Palatino Linotype"/>
                <a:cs typeface="Palatino Linotype"/>
              </a:rPr>
              <a:t>с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15" dirty="0">
                <a:latin typeface="Palatino Linotype"/>
                <a:cs typeface="Palatino Linotype"/>
              </a:rPr>
              <a:t>одаренными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25" dirty="0">
                <a:latin typeface="Palatino Linotype"/>
                <a:cs typeface="Palatino Linotype"/>
              </a:rPr>
              <a:t>обучающимися.</a:t>
            </a:r>
            <a:endParaRPr sz="3250">
              <a:latin typeface="Palatino Linotype"/>
              <a:cs typeface="Palatino Linotype"/>
            </a:endParaRPr>
          </a:p>
          <a:p>
            <a:pPr marL="12700" marR="323215">
              <a:lnSpc>
                <a:spcPct val="100000"/>
              </a:lnSpc>
              <a:buAutoNum type="arabicPeriod"/>
              <a:tabLst>
                <a:tab pos="395605" algn="l"/>
              </a:tabLst>
            </a:pPr>
            <a:r>
              <a:rPr sz="3250" spc="-114" dirty="0">
                <a:latin typeface="Palatino Linotype"/>
                <a:cs typeface="Palatino Linotype"/>
              </a:rPr>
              <a:t>О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190" dirty="0">
                <a:latin typeface="Palatino Linotype"/>
                <a:cs typeface="Palatino Linotype"/>
              </a:rPr>
              <a:t>у</a:t>
            </a:r>
            <a:r>
              <a:rPr sz="3250" spc="-500" dirty="0">
                <a:latin typeface="Palatino Linotype"/>
                <a:cs typeface="Palatino Linotype"/>
              </a:rPr>
              <a:t>щ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50" dirty="0">
                <a:latin typeface="Palatino Linotype"/>
                <a:cs typeface="Palatino Linotype"/>
              </a:rPr>
              <a:t>е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305" dirty="0">
                <a:latin typeface="Palatino Linotype"/>
                <a:cs typeface="Palatino Linotype"/>
              </a:rPr>
              <a:t>д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305" dirty="0">
                <a:latin typeface="Palatino Linotype"/>
                <a:cs typeface="Palatino Linotype"/>
              </a:rPr>
              <a:t>д</a:t>
            </a:r>
            <a:r>
              <a:rPr sz="3250" spc="-190" dirty="0">
                <a:latin typeface="Palatino Linotype"/>
                <a:cs typeface="Palatino Linotype"/>
              </a:rPr>
              <a:t>у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54" dirty="0">
                <a:latin typeface="Palatino Linotype"/>
                <a:cs typeface="Palatino Linotype"/>
              </a:rPr>
              <a:t>ц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275" dirty="0">
                <a:latin typeface="Palatino Linotype"/>
                <a:cs typeface="Palatino Linotype"/>
              </a:rPr>
              <a:t>ри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65" dirty="0">
                <a:latin typeface="Palatino Linotype"/>
                <a:cs typeface="Palatino Linotype"/>
              </a:rPr>
              <a:t>с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280" dirty="0">
                <a:latin typeface="Palatino Linotype"/>
                <a:cs typeface="Palatino Linotype"/>
              </a:rPr>
              <a:t>и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165" dirty="0">
                <a:latin typeface="Palatino Linotype"/>
                <a:cs typeface="Palatino Linotype"/>
              </a:rPr>
              <a:t>б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220" dirty="0">
                <a:latin typeface="Palatino Linotype"/>
                <a:cs typeface="Palatino Linotype"/>
              </a:rPr>
              <a:t>з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80" dirty="0">
                <a:latin typeface="Palatino Linotype"/>
                <a:cs typeface="Palatino Linotype"/>
              </a:rPr>
              <a:t>в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55" dirty="0">
                <a:latin typeface="Palatino Linotype"/>
                <a:cs typeface="Palatino Linotype"/>
              </a:rPr>
              <a:t>т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370" dirty="0">
                <a:latin typeface="Palatino Linotype"/>
                <a:cs typeface="Palatino Linotype"/>
              </a:rPr>
              <a:t>л</a:t>
            </a:r>
            <a:r>
              <a:rPr sz="3250" spc="-145" dirty="0">
                <a:latin typeface="Palatino Linotype"/>
                <a:cs typeface="Palatino Linotype"/>
              </a:rPr>
              <a:t>ь</a:t>
            </a:r>
            <a:r>
              <a:rPr sz="3250" spc="-120" dirty="0">
                <a:latin typeface="Palatino Linotype"/>
                <a:cs typeface="Palatino Linotype"/>
              </a:rPr>
              <a:t>н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50" dirty="0">
                <a:latin typeface="Palatino Linotype"/>
                <a:cs typeface="Palatino Linotype"/>
              </a:rPr>
              <a:t>г</a:t>
            </a:r>
            <a:r>
              <a:rPr sz="3250" spc="-155" dirty="0">
                <a:latin typeface="Palatino Linotype"/>
                <a:cs typeface="Palatino Linotype"/>
              </a:rPr>
              <a:t>о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п</a:t>
            </a:r>
            <a:r>
              <a:rPr sz="3250" spc="-275" dirty="0">
                <a:latin typeface="Palatino Linotype"/>
                <a:cs typeface="Palatino Linotype"/>
              </a:rPr>
              <a:t>р</a:t>
            </a:r>
            <a:r>
              <a:rPr sz="3250" spc="-160" dirty="0">
                <a:latin typeface="Palatino Linotype"/>
                <a:cs typeface="Palatino Linotype"/>
              </a:rPr>
              <a:t>о</a:t>
            </a:r>
            <a:r>
              <a:rPr sz="3250" spc="-254" dirty="0">
                <a:latin typeface="Palatino Linotype"/>
                <a:cs typeface="Palatino Linotype"/>
              </a:rPr>
              <a:t>ц</a:t>
            </a:r>
            <a:r>
              <a:rPr sz="3250" spc="-155" dirty="0">
                <a:latin typeface="Palatino Linotype"/>
                <a:cs typeface="Palatino Linotype"/>
              </a:rPr>
              <a:t>е</a:t>
            </a:r>
            <a:r>
              <a:rPr sz="3250" spc="-65" dirty="0">
                <a:latin typeface="Palatino Linotype"/>
                <a:cs typeface="Palatino Linotype"/>
              </a:rPr>
              <a:t>сс</a:t>
            </a:r>
            <a:r>
              <a:rPr sz="3250" spc="-210" dirty="0">
                <a:latin typeface="Palatino Linotype"/>
                <a:cs typeface="Palatino Linotype"/>
              </a:rPr>
              <a:t>а</a:t>
            </a:r>
            <a:r>
              <a:rPr sz="3250" spc="-155" dirty="0">
                <a:latin typeface="Palatino Linotype"/>
                <a:cs typeface="Palatino Linotype"/>
              </a:rPr>
              <a:t>,  </a:t>
            </a:r>
            <a:r>
              <a:rPr sz="3250" spc="-204" dirty="0">
                <a:latin typeface="Palatino Linotype"/>
                <a:cs typeface="Palatino Linotype"/>
              </a:rPr>
              <a:t>индивидуальных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0" dirty="0">
                <a:latin typeface="Palatino Linotype"/>
                <a:cs typeface="Palatino Linotype"/>
              </a:rPr>
              <a:t>образовательных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90" dirty="0">
                <a:latin typeface="Palatino Linotype"/>
                <a:cs typeface="Palatino Linotype"/>
              </a:rPr>
              <a:t>траекторий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одаренных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обучающихся,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том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0" dirty="0">
                <a:latin typeface="Palatino Linotype"/>
                <a:cs typeface="Palatino Linotype"/>
              </a:rPr>
              <a:t>числе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85" dirty="0">
                <a:latin typeface="Palatino Linotype"/>
                <a:cs typeface="Palatino Linotype"/>
              </a:rPr>
              <a:t>через </a:t>
            </a:r>
            <a:r>
              <a:rPr sz="3250" spc="-180" dirty="0">
                <a:latin typeface="Palatino Linotype"/>
                <a:cs typeface="Palatino Linotype"/>
              </a:rPr>
              <a:t> </a:t>
            </a:r>
            <a:r>
              <a:rPr sz="3250" spc="-250" dirty="0">
                <a:latin typeface="Palatino Linotype"/>
                <a:cs typeface="Palatino Linotype"/>
              </a:rPr>
              <a:t>реализацию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70" dirty="0">
                <a:latin typeface="Palatino Linotype"/>
                <a:cs typeface="Palatino Linotype"/>
              </a:rPr>
              <a:t>образовательных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20" dirty="0">
                <a:latin typeface="Palatino Linotype"/>
                <a:cs typeface="Palatino Linotype"/>
              </a:rPr>
              <a:t>программ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углубленного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изучения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индивидуальных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40" dirty="0">
                <a:latin typeface="Palatino Linotype"/>
                <a:cs typeface="Palatino Linotype"/>
              </a:rPr>
              <a:t>учебных </a:t>
            </a:r>
            <a:r>
              <a:rPr sz="3250" spc="-800" dirty="0">
                <a:latin typeface="Palatino Linotype"/>
                <a:cs typeface="Palatino Linotype"/>
              </a:rPr>
              <a:t> </a:t>
            </a:r>
            <a:r>
              <a:rPr sz="3250" spc="-190" dirty="0">
                <a:latin typeface="Palatino Linotype"/>
                <a:cs typeface="Palatino Linotype"/>
              </a:rPr>
              <a:t>планов.</a:t>
            </a:r>
            <a:endParaRPr sz="3250">
              <a:latin typeface="Palatino Linotype"/>
              <a:cs typeface="Palatino Linotype"/>
            </a:endParaRPr>
          </a:p>
          <a:p>
            <a:pPr marL="12700" marR="560070">
              <a:lnSpc>
                <a:spcPct val="100000"/>
              </a:lnSpc>
              <a:buAutoNum type="arabicPeriod"/>
              <a:tabLst>
                <a:tab pos="395605" algn="l"/>
              </a:tabLst>
            </a:pPr>
            <a:r>
              <a:rPr sz="3250" spc="-185" dirty="0">
                <a:latin typeface="Palatino Linotype"/>
                <a:cs typeface="Palatino Linotype"/>
              </a:rPr>
              <a:t>Включение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15" dirty="0">
                <a:latin typeface="Palatino Linotype"/>
                <a:cs typeface="Palatino Linotype"/>
              </a:rPr>
              <a:t>направлений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работы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90" dirty="0">
                <a:latin typeface="Palatino Linotype"/>
                <a:cs typeface="Palatino Linotype"/>
              </a:rPr>
              <a:t>выявлению,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45" dirty="0">
                <a:latin typeface="Palatino Linotype"/>
                <a:cs typeface="Palatino Linotype"/>
              </a:rPr>
              <a:t>психолого-педагогической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54" dirty="0">
                <a:latin typeface="Palatino Linotype"/>
                <a:cs typeface="Palatino Linotype"/>
              </a:rPr>
              <a:t>поддержке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и </a:t>
            </a:r>
            <a:r>
              <a:rPr sz="3250" spc="-800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развитию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одаренных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обучающихся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95" dirty="0">
                <a:latin typeface="Palatino Linotype"/>
                <a:cs typeface="Palatino Linotype"/>
              </a:rPr>
              <a:t>рабочие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15" dirty="0">
                <a:latin typeface="Palatino Linotype"/>
                <a:cs typeface="Palatino Linotype"/>
              </a:rPr>
              <a:t>программы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70" dirty="0">
                <a:latin typeface="Palatino Linotype"/>
                <a:cs typeface="Palatino Linotype"/>
              </a:rPr>
              <a:t>воспитания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40" dirty="0">
                <a:latin typeface="Palatino Linotype"/>
                <a:cs typeface="Palatino Linotype"/>
              </a:rPr>
              <a:t>МАОУ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«СОШ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5" dirty="0">
                <a:latin typeface="Lucida Sans Unicode"/>
                <a:cs typeface="Lucida Sans Unicode"/>
              </a:rPr>
              <a:t>№</a:t>
            </a:r>
            <a:r>
              <a:rPr sz="3250" spc="-5" dirty="0">
                <a:latin typeface="Palatino Linotype"/>
                <a:cs typeface="Palatino Linotype"/>
              </a:rPr>
              <a:t>1».</a:t>
            </a:r>
            <a:endParaRPr sz="3250">
              <a:latin typeface="Palatino Linotype"/>
              <a:cs typeface="Palatino Linotype"/>
            </a:endParaRPr>
          </a:p>
          <a:p>
            <a:pPr marL="12700" marR="172720">
              <a:lnSpc>
                <a:spcPct val="100000"/>
              </a:lnSpc>
              <a:buAutoNum type="arabicPeriod"/>
              <a:tabLst>
                <a:tab pos="395605" algn="l"/>
              </a:tabLst>
            </a:pPr>
            <a:r>
              <a:rPr sz="3250" spc="-160" dirty="0">
                <a:latin typeface="Palatino Linotype"/>
                <a:cs typeface="Palatino Linotype"/>
              </a:rPr>
              <a:t>Обеспечение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35" dirty="0">
                <a:latin typeface="Palatino Linotype"/>
                <a:cs typeface="Palatino Linotype"/>
              </a:rPr>
              <a:t>процедур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мониторинга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35" dirty="0">
                <a:latin typeface="Palatino Linotype"/>
                <a:cs typeface="Palatino Linotype"/>
              </a:rPr>
              <a:t>качества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работы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60" dirty="0">
                <a:latin typeface="Palatino Linotype"/>
                <a:cs typeface="Palatino Linotype"/>
              </a:rPr>
              <a:t>с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15" dirty="0">
                <a:latin typeface="Palatino Linotype"/>
                <a:cs typeface="Palatino Linotype"/>
              </a:rPr>
              <a:t>одаренными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29" dirty="0">
                <a:latin typeface="Palatino Linotype"/>
                <a:cs typeface="Palatino Linotype"/>
              </a:rPr>
              <a:t>обучающимися</a:t>
            </a:r>
            <a:r>
              <a:rPr sz="3250" spc="-95" dirty="0">
                <a:latin typeface="Palatino Linotype"/>
                <a:cs typeface="Palatino Linotype"/>
              </a:rPr>
              <a:t> </a:t>
            </a:r>
            <a:r>
              <a:rPr sz="3250" spc="-165" dirty="0">
                <a:latin typeface="Palatino Linotype"/>
                <a:cs typeface="Palatino Linotype"/>
              </a:rPr>
              <a:t>на </a:t>
            </a:r>
            <a:r>
              <a:rPr sz="3250" spc="-160" dirty="0">
                <a:latin typeface="Palatino Linotype"/>
                <a:cs typeface="Palatino Linotype"/>
              </a:rPr>
              <a:t> уровне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60" dirty="0">
                <a:latin typeface="Palatino Linotype"/>
                <a:cs typeface="Palatino Linotype"/>
              </a:rPr>
              <a:t>школы,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75" dirty="0">
                <a:latin typeface="Palatino Linotype"/>
                <a:cs typeface="Palatino Linotype"/>
              </a:rPr>
              <a:t>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14" dirty="0">
                <a:latin typeface="Palatino Linotype"/>
                <a:cs typeface="Palatino Linotype"/>
              </a:rPr>
              <a:t>т.ч.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целенаправленная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80" dirty="0">
                <a:latin typeface="Palatino Linotype"/>
                <a:cs typeface="Palatino Linotype"/>
              </a:rPr>
              <a:t>работа</a:t>
            </a:r>
            <a:r>
              <a:rPr sz="3250" spc="-10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245" dirty="0">
                <a:latin typeface="Palatino Linotype"/>
                <a:cs typeface="Palatino Linotype"/>
              </a:rPr>
              <a:t>улучшению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75" dirty="0">
                <a:latin typeface="Palatino Linotype"/>
                <a:cs typeface="Palatino Linotype"/>
              </a:rPr>
              <a:t>результатов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участия</a:t>
            </a:r>
            <a:r>
              <a:rPr sz="3250" spc="-100" dirty="0">
                <a:latin typeface="Palatino Linotype"/>
                <a:cs typeface="Palatino Linotype"/>
              </a:rPr>
              <a:t> </a:t>
            </a:r>
            <a:r>
              <a:rPr sz="3250" spc="-114" dirty="0">
                <a:latin typeface="Palatino Linotype"/>
                <a:cs typeface="Palatino Linotype"/>
              </a:rPr>
              <a:t>во </a:t>
            </a:r>
            <a:r>
              <a:rPr sz="3250" spc="-110" dirty="0">
                <a:latin typeface="Palatino Linotype"/>
                <a:cs typeface="Palatino Linotype"/>
              </a:rPr>
              <a:t> </a:t>
            </a:r>
            <a:r>
              <a:rPr sz="3250" spc="-160" dirty="0">
                <a:latin typeface="Palatino Linotype"/>
                <a:cs typeface="Palatino Linotype"/>
              </a:rPr>
              <a:t>всероссийской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260" dirty="0">
                <a:latin typeface="Palatino Linotype"/>
                <a:cs typeface="Palatino Linotype"/>
              </a:rPr>
              <a:t>олимпиаде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210" dirty="0">
                <a:latin typeface="Palatino Linotype"/>
                <a:cs typeface="Palatino Linotype"/>
              </a:rPr>
              <a:t>школьников,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235" dirty="0">
                <a:latin typeface="Palatino Linotype"/>
                <a:cs typeface="Palatino Linotype"/>
              </a:rPr>
              <a:t>олимпиадах,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55" dirty="0">
                <a:latin typeface="Palatino Linotype"/>
                <a:cs typeface="Palatino Linotype"/>
              </a:rPr>
              <a:t>конкурсах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275" dirty="0">
                <a:latin typeface="Palatino Linotype"/>
                <a:cs typeface="Palatino Linotype"/>
              </a:rPr>
              <a:t>и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50" dirty="0">
                <a:latin typeface="Palatino Linotype"/>
                <a:cs typeface="Palatino Linotype"/>
              </a:rPr>
              <a:t>соревнованиях</a:t>
            </a:r>
            <a:r>
              <a:rPr sz="3250" spc="-85" dirty="0">
                <a:latin typeface="Palatino Linotype"/>
                <a:cs typeface="Palatino Linotype"/>
              </a:rPr>
              <a:t> </a:t>
            </a:r>
            <a:r>
              <a:rPr sz="3250" spc="-204" dirty="0">
                <a:latin typeface="Palatino Linotype"/>
                <a:cs typeface="Palatino Linotype"/>
              </a:rPr>
              <a:t>по</a:t>
            </a:r>
            <a:r>
              <a:rPr sz="3250" spc="-90" dirty="0">
                <a:latin typeface="Palatino Linotype"/>
                <a:cs typeface="Palatino Linotype"/>
              </a:rPr>
              <a:t> </a:t>
            </a:r>
            <a:r>
              <a:rPr sz="3250" spc="-180" dirty="0">
                <a:latin typeface="Palatino Linotype"/>
                <a:cs typeface="Palatino Linotype"/>
              </a:rPr>
              <a:t>учебным</a:t>
            </a:r>
            <a:endParaRPr sz="325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30877"/>
            <a:ext cx="6033119" cy="385612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235393" y="6"/>
            <a:ext cx="5052695" cy="3682365"/>
          </a:xfrm>
          <a:custGeom>
            <a:avLst/>
            <a:gdLst/>
            <a:ahLst/>
            <a:cxnLst/>
            <a:rect l="l" t="t" r="r" b="b"/>
            <a:pathLst>
              <a:path w="5052694" h="3682365">
                <a:moveTo>
                  <a:pt x="5052606" y="3682143"/>
                </a:moveTo>
                <a:lnTo>
                  <a:pt x="5014692" y="3669947"/>
                </a:lnTo>
                <a:lnTo>
                  <a:pt x="4962867" y="3649785"/>
                </a:lnTo>
                <a:lnTo>
                  <a:pt x="4912354" y="3626294"/>
                </a:lnTo>
                <a:lnTo>
                  <a:pt x="4863015" y="3599564"/>
                </a:lnTo>
                <a:lnTo>
                  <a:pt x="4814715" y="3569689"/>
                </a:lnTo>
                <a:lnTo>
                  <a:pt x="4767316" y="3536762"/>
                </a:lnTo>
                <a:lnTo>
                  <a:pt x="4720684" y="3500874"/>
                </a:lnTo>
                <a:lnTo>
                  <a:pt x="4674680" y="3462119"/>
                </a:lnTo>
                <a:lnTo>
                  <a:pt x="4629169" y="3420588"/>
                </a:lnTo>
                <a:lnTo>
                  <a:pt x="4584015" y="3376374"/>
                </a:lnTo>
                <a:lnTo>
                  <a:pt x="4539080" y="3329569"/>
                </a:lnTo>
                <a:lnTo>
                  <a:pt x="4494229" y="3280266"/>
                </a:lnTo>
                <a:lnTo>
                  <a:pt x="4449326" y="3228558"/>
                </a:lnTo>
                <a:lnTo>
                  <a:pt x="4404233" y="3174536"/>
                </a:lnTo>
                <a:lnTo>
                  <a:pt x="4358814" y="3118293"/>
                </a:lnTo>
                <a:lnTo>
                  <a:pt x="4312934" y="3059922"/>
                </a:lnTo>
                <a:lnTo>
                  <a:pt x="4266455" y="2999515"/>
                </a:lnTo>
                <a:lnTo>
                  <a:pt x="4242948" y="2968577"/>
                </a:lnTo>
                <a:lnTo>
                  <a:pt x="4219241" y="2937164"/>
                </a:lnTo>
                <a:lnTo>
                  <a:pt x="4195316" y="2905289"/>
                </a:lnTo>
                <a:lnTo>
                  <a:pt x="4171156" y="2872963"/>
                </a:lnTo>
                <a:lnTo>
                  <a:pt x="4046237" y="2704966"/>
                </a:lnTo>
                <a:lnTo>
                  <a:pt x="3994028" y="2635013"/>
                </a:lnTo>
                <a:lnTo>
                  <a:pt x="3967376" y="2599493"/>
                </a:lnTo>
                <a:lnTo>
                  <a:pt x="3940335" y="2563625"/>
                </a:lnTo>
                <a:lnTo>
                  <a:pt x="3912889" y="2527422"/>
                </a:lnTo>
                <a:lnTo>
                  <a:pt x="3885020" y="2490894"/>
                </a:lnTo>
                <a:lnTo>
                  <a:pt x="3856712" y="2454054"/>
                </a:lnTo>
                <a:lnTo>
                  <a:pt x="3827948" y="2416913"/>
                </a:lnTo>
                <a:lnTo>
                  <a:pt x="3798710" y="2379483"/>
                </a:lnTo>
                <a:lnTo>
                  <a:pt x="3768981" y="2341774"/>
                </a:lnTo>
                <a:lnTo>
                  <a:pt x="3738745" y="2303800"/>
                </a:lnTo>
                <a:lnTo>
                  <a:pt x="3707984" y="2265570"/>
                </a:lnTo>
                <a:lnTo>
                  <a:pt x="3676681" y="2227097"/>
                </a:lnTo>
                <a:lnTo>
                  <a:pt x="3644820" y="2188392"/>
                </a:lnTo>
                <a:lnTo>
                  <a:pt x="3612382" y="2149468"/>
                </a:lnTo>
                <a:lnTo>
                  <a:pt x="3579352" y="2110334"/>
                </a:lnTo>
                <a:lnTo>
                  <a:pt x="3545712" y="2071004"/>
                </a:lnTo>
                <a:lnTo>
                  <a:pt x="3511444" y="2031488"/>
                </a:lnTo>
                <a:lnTo>
                  <a:pt x="3476533" y="1991798"/>
                </a:lnTo>
                <a:lnTo>
                  <a:pt x="3440961" y="1951946"/>
                </a:lnTo>
                <a:lnTo>
                  <a:pt x="3404710" y="1911943"/>
                </a:lnTo>
                <a:lnTo>
                  <a:pt x="3367764" y="1871801"/>
                </a:lnTo>
                <a:lnTo>
                  <a:pt x="3330107" y="1831531"/>
                </a:lnTo>
                <a:lnTo>
                  <a:pt x="3291719" y="1791145"/>
                </a:lnTo>
                <a:lnTo>
                  <a:pt x="3252586" y="1750654"/>
                </a:lnTo>
                <a:lnTo>
                  <a:pt x="3212689" y="1710070"/>
                </a:lnTo>
                <a:lnTo>
                  <a:pt x="3172011" y="1669405"/>
                </a:lnTo>
                <a:lnTo>
                  <a:pt x="3130536" y="1628669"/>
                </a:lnTo>
                <a:lnTo>
                  <a:pt x="3088247" y="1587876"/>
                </a:lnTo>
                <a:lnTo>
                  <a:pt x="3045126" y="1547035"/>
                </a:lnTo>
                <a:lnTo>
                  <a:pt x="3001156" y="1506159"/>
                </a:lnTo>
                <a:lnTo>
                  <a:pt x="2956321" y="1465260"/>
                </a:lnTo>
                <a:lnTo>
                  <a:pt x="2910603" y="1424348"/>
                </a:lnTo>
                <a:lnTo>
                  <a:pt x="2863985" y="1383436"/>
                </a:lnTo>
                <a:lnTo>
                  <a:pt x="2816450" y="1342535"/>
                </a:lnTo>
                <a:lnTo>
                  <a:pt x="2784851" y="1317961"/>
                </a:lnTo>
                <a:lnTo>
                  <a:pt x="2748754" y="1293992"/>
                </a:lnTo>
                <a:lnTo>
                  <a:pt x="2708369" y="1270561"/>
                </a:lnTo>
                <a:lnTo>
                  <a:pt x="2663906" y="1247597"/>
                </a:lnTo>
                <a:lnTo>
                  <a:pt x="2615574" y="1225032"/>
                </a:lnTo>
                <a:lnTo>
                  <a:pt x="2563585" y="1202797"/>
                </a:lnTo>
                <a:lnTo>
                  <a:pt x="2508147" y="1180823"/>
                </a:lnTo>
                <a:lnTo>
                  <a:pt x="2449471" y="1159040"/>
                </a:lnTo>
                <a:lnTo>
                  <a:pt x="2387767" y="1137379"/>
                </a:lnTo>
                <a:lnTo>
                  <a:pt x="2323245" y="1115773"/>
                </a:lnTo>
                <a:lnTo>
                  <a:pt x="2256114" y="1094151"/>
                </a:lnTo>
                <a:lnTo>
                  <a:pt x="2150989" y="1061539"/>
                </a:lnTo>
                <a:lnTo>
                  <a:pt x="1730821" y="936572"/>
                </a:lnTo>
                <a:lnTo>
                  <a:pt x="1487577" y="861907"/>
                </a:lnTo>
                <a:lnTo>
                  <a:pt x="1364596" y="822077"/>
                </a:lnTo>
                <a:lnTo>
                  <a:pt x="1282587" y="794441"/>
                </a:lnTo>
                <a:lnTo>
                  <a:pt x="1200805" y="765858"/>
                </a:lnTo>
                <a:lnTo>
                  <a:pt x="1119460" y="736259"/>
                </a:lnTo>
                <a:lnTo>
                  <a:pt x="1079017" y="721057"/>
                </a:lnTo>
                <a:lnTo>
                  <a:pt x="1038763" y="705575"/>
                </a:lnTo>
                <a:lnTo>
                  <a:pt x="998723" y="689805"/>
                </a:lnTo>
                <a:lnTo>
                  <a:pt x="958923" y="673737"/>
                </a:lnTo>
                <a:lnTo>
                  <a:pt x="919390" y="657364"/>
                </a:lnTo>
                <a:lnTo>
                  <a:pt x="880151" y="640676"/>
                </a:lnTo>
                <a:lnTo>
                  <a:pt x="841230" y="623666"/>
                </a:lnTo>
                <a:lnTo>
                  <a:pt x="802656" y="606323"/>
                </a:lnTo>
                <a:lnTo>
                  <a:pt x="764453" y="588641"/>
                </a:lnTo>
                <a:lnTo>
                  <a:pt x="726648" y="570610"/>
                </a:lnTo>
                <a:lnTo>
                  <a:pt x="689268" y="552221"/>
                </a:lnTo>
                <a:lnTo>
                  <a:pt x="652339" y="533466"/>
                </a:lnTo>
                <a:lnTo>
                  <a:pt x="615886" y="514336"/>
                </a:lnTo>
                <a:lnTo>
                  <a:pt x="579936" y="494823"/>
                </a:lnTo>
                <a:lnTo>
                  <a:pt x="544516" y="474918"/>
                </a:lnTo>
                <a:lnTo>
                  <a:pt x="509652" y="454612"/>
                </a:lnTo>
                <a:lnTo>
                  <a:pt x="475369" y="433897"/>
                </a:lnTo>
                <a:lnTo>
                  <a:pt x="441695" y="412764"/>
                </a:lnTo>
                <a:lnTo>
                  <a:pt x="408655" y="391205"/>
                </a:lnTo>
                <a:lnTo>
                  <a:pt x="376275" y="369210"/>
                </a:lnTo>
                <a:lnTo>
                  <a:pt x="344583" y="346772"/>
                </a:lnTo>
                <a:lnTo>
                  <a:pt x="313604" y="323881"/>
                </a:lnTo>
                <a:lnTo>
                  <a:pt x="283364" y="300529"/>
                </a:lnTo>
                <a:lnTo>
                  <a:pt x="225208" y="252408"/>
                </a:lnTo>
                <a:lnTo>
                  <a:pt x="170324" y="202340"/>
                </a:lnTo>
                <a:lnTo>
                  <a:pt x="118923" y="150255"/>
                </a:lnTo>
                <a:lnTo>
                  <a:pt x="71216" y="96084"/>
                </a:lnTo>
                <a:lnTo>
                  <a:pt x="27411" y="39759"/>
                </a:lnTo>
                <a:lnTo>
                  <a:pt x="0" y="0"/>
                </a:lnTo>
                <a:lnTo>
                  <a:pt x="5052606" y="0"/>
                </a:lnTo>
                <a:lnTo>
                  <a:pt x="5052606" y="3682143"/>
                </a:lnTo>
                <a:close/>
              </a:path>
            </a:pathLst>
          </a:custGeom>
          <a:solidFill>
            <a:srgbClr val="EFC8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5782" y="681469"/>
            <a:ext cx="11917045" cy="853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400" spc="145" dirty="0"/>
              <a:t>Результаты</a:t>
            </a:r>
            <a:r>
              <a:rPr sz="5400" spc="-370" dirty="0"/>
              <a:t> </a:t>
            </a:r>
            <a:r>
              <a:rPr sz="5400" spc="340" dirty="0"/>
              <a:t>реализации</a:t>
            </a:r>
            <a:r>
              <a:rPr sz="5400" spc="-365" dirty="0"/>
              <a:t> </a:t>
            </a:r>
            <a:r>
              <a:rPr sz="5400" spc="280" dirty="0"/>
              <a:t>Модели</a:t>
            </a:r>
            <a:endParaRPr sz="54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" y="8141087"/>
            <a:ext cx="2201711" cy="21436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8386" y="1736554"/>
            <a:ext cx="17625060" cy="72250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2047875" algn="just">
              <a:lnSpc>
                <a:spcPts val="4950"/>
              </a:lnSpc>
              <a:spcBef>
                <a:spcPts val="310"/>
              </a:spcBef>
              <a:buAutoNum type="arabicPeriod"/>
              <a:tabLst>
                <a:tab pos="660400" algn="l"/>
              </a:tabLst>
            </a:pPr>
            <a:r>
              <a:rPr sz="4150" spc="-280" dirty="0">
                <a:latin typeface="Palatino Linotype"/>
                <a:cs typeface="Palatino Linotype"/>
              </a:rPr>
              <a:t>Сформирована</a:t>
            </a:r>
            <a:r>
              <a:rPr sz="4150" spc="-275" dirty="0">
                <a:latin typeface="Palatino Linotype"/>
                <a:cs typeface="Palatino Linotype"/>
              </a:rPr>
              <a:t> </a:t>
            </a:r>
            <a:r>
              <a:rPr sz="4150" spc="-270" dirty="0">
                <a:latin typeface="Palatino Linotype"/>
                <a:cs typeface="Palatino Linotype"/>
              </a:rPr>
              <a:t>единая</a:t>
            </a:r>
            <a:r>
              <a:rPr sz="4150" spc="-265" dirty="0">
                <a:latin typeface="Palatino Linotype"/>
                <a:cs typeface="Palatino Linotype"/>
              </a:rPr>
              <a:t> </a:t>
            </a:r>
            <a:r>
              <a:rPr sz="4150" spc="-210" dirty="0">
                <a:latin typeface="Palatino Linotype"/>
                <a:cs typeface="Palatino Linotype"/>
              </a:rPr>
              <a:t>система</a:t>
            </a:r>
            <a:r>
              <a:rPr sz="4150" spc="-204" dirty="0">
                <a:latin typeface="Palatino Linotype"/>
                <a:cs typeface="Palatino Linotype"/>
              </a:rPr>
              <a:t> </a:t>
            </a:r>
            <a:r>
              <a:rPr sz="4150" spc="-290" dirty="0">
                <a:latin typeface="Palatino Linotype"/>
                <a:cs typeface="Palatino Linotype"/>
              </a:rPr>
              <a:t>мер,</a:t>
            </a:r>
            <a:r>
              <a:rPr sz="4150" spc="-285" dirty="0">
                <a:latin typeface="Palatino Linotype"/>
                <a:cs typeface="Palatino Linotype"/>
              </a:rPr>
              <a:t> </a:t>
            </a:r>
            <a:r>
              <a:rPr sz="4150" spc="-250" dirty="0">
                <a:latin typeface="Palatino Linotype"/>
                <a:cs typeface="Palatino Linotype"/>
              </a:rPr>
              <a:t>направленная</a:t>
            </a:r>
            <a:r>
              <a:rPr sz="4150" spc="-245" dirty="0">
                <a:latin typeface="Palatino Linotype"/>
                <a:cs typeface="Palatino Linotype"/>
              </a:rPr>
              <a:t> </a:t>
            </a:r>
            <a:r>
              <a:rPr sz="4150" spc="-210" dirty="0">
                <a:latin typeface="Palatino Linotype"/>
                <a:cs typeface="Palatino Linotype"/>
              </a:rPr>
              <a:t>на</a:t>
            </a:r>
            <a:r>
              <a:rPr sz="4150" spc="-204" dirty="0">
                <a:latin typeface="Palatino Linotype"/>
                <a:cs typeface="Palatino Linotype"/>
              </a:rPr>
              <a:t> </a:t>
            </a:r>
            <a:r>
              <a:rPr sz="4150" spc="-225" dirty="0">
                <a:latin typeface="Palatino Linotype"/>
                <a:cs typeface="Palatino Linotype"/>
              </a:rPr>
              <a:t>работу</a:t>
            </a:r>
            <a:r>
              <a:rPr sz="4150" spc="-220" dirty="0">
                <a:latin typeface="Palatino Linotype"/>
                <a:cs typeface="Palatino Linotype"/>
              </a:rPr>
              <a:t> </a:t>
            </a:r>
            <a:r>
              <a:rPr sz="4150" spc="-80" dirty="0">
                <a:latin typeface="Palatino Linotype"/>
                <a:cs typeface="Palatino Linotype"/>
              </a:rPr>
              <a:t>с </a:t>
            </a:r>
            <a:r>
              <a:rPr sz="4150" spc="-75" dirty="0">
                <a:latin typeface="Palatino Linotype"/>
                <a:cs typeface="Palatino Linotype"/>
              </a:rPr>
              <a:t> </a:t>
            </a:r>
            <a:r>
              <a:rPr sz="4150" spc="-275" dirty="0">
                <a:latin typeface="Palatino Linotype"/>
                <a:cs typeface="Palatino Linotype"/>
              </a:rPr>
              <a:t>одаренными</a:t>
            </a:r>
            <a:r>
              <a:rPr sz="4150" spc="-270" dirty="0">
                <a:latin typeface="Palatino Linotype"/>
                <a:cs typeface="Palatino Linotype"/>
              </a:rPr>
              <a:t> </a:t>
            </a:r>
            <a:r>
              <a:rPr sz="4150" spc="-355" dirty="0">
                <a:latin typeface="Palatino Linotype"/>
                <a:cs typeface="Palatino Linotype"/>
              </a:rPr>
              <a:t>и</a:t>
            </a:r>
            <a:r>
              <a:rPr sz="4150" spc="-350" dirty="0">
                <a:latin typeface="Palatino Linotype"/>
                <a:cs typeface="Palatino Linotype"/>
              </a:rPr>
              <a:t> </a:t>
            </a:r>
            <a:r>
              <a:rPr sz="4150" spc="-270" dirty="0">
                <a:latin typeface="Palatino Linotype"/>
                <a:cs typeface="Palatino Linotype"/>
              </a:rPr>
              <a:t>талантливыми</a:t>
            </a:r>
            <a:r>
              <a:rPr sz="4150" spc="-265" dirty="0">
                <a:latin typeface="Palatino Linotype"/>
                <a:cs typeface="Palatino Linotype"/>
              </a:rPr>
              <a:t> </a:t>
            </a:r>
            <a:r>
              <a:rPr sz="4150" spc="-270" dirty="0">
                <a:latin typeface="Palatino Linotype"/>
                <a:cs typeface="Palatino Linotype"/>
              </a:rPr>
              <a:t>детьми</a:t>
            </a:r>
            <a:r>
              <a:rPr sz="4150" spc="-265" dirty="0">
                <a:latin typeface="Palatino Linotype"/>
                <a:cs typeface="Palatino Linotype"/>
              </a:rPr>
              <a:t> </a:t>
            </a:r>
            <a:r>
              <a:rPr sz="4150" spc="-95" dirty="0">
                <a:latin typeface="Palatino Linotype"/>
                <a:cs typeface="Palatino Linotype"/>
              </a:rPr>
              <a:t>в</a:t>
            </a:r>
            <a:r>
              <a:rPr sz="4150" spc="-90" dirty="0">
                <a:latin typeface="Palatino Linotype"/>
                <a:cs typeface="Palatino Linotype"/>
              </a:rPr>
              <a:t> </a:t>
            </a:r>
            <a:r>
              <a:rPr sz="4150" spc="-310" dirty="0">
                <a:latin typeface="Palatino Linotype"/>
                <a:cs typeface="Palatino Linotype"/>
              </a:rPr>
              <a:t>МАОУ</a:t>
            </a:r>
            <a:r>
              <a:rPr sz="4150" spc="-305" dirty="0">
                <a:latin typeface="Palatino Linotype"/>
                <a:cs typeface="Palatino Linotype"/>
              </a:rPr>
              <a:t> </a:t>
            </a:r>
            <a:r>
              <a:rPr sz="4150" spc="-195" dirty="0">
                <a:latin typeface="Palatino Linotype"/>
                <a:cs typeface="Palatino Linotype"/>
              </a:rPr>
              <a:t>«СОШ</a:t>
            </a:r>
            <a:r>
              <a:rPr sz="4150" spc="-190" dirty="0">
                <a:latin typeface="Palatino Linotype"/>
                <a:cs typeface="Palatino Linotype"/>
              </a:rPr>
              <a:t> </a:t>
            </a:r>
            <a:r>
              <a:rPr sz="4150" spc="240" dirty="0">
                <a:latin typeface="Lucida Sans Unicode"/>
                <a:cs typeface="Lucida Sans Unicode"/>
              </a:rPr>
              <a:t>№ </a:t>
            </a:r>
            <a:r>
              <a:rPr sz="4150" spc="-95" dirty="0">
                <a:latin typeface="Palatino Linotype"/>
                <a:cs typeface="Palatino Linotype"/>
              </a:rPr>
              <a:t>1», </a:t>
            </a:r>
            <a:r>
              <a:rPr sz="4150" spc="-90" dirty="0">
                <a:latin typeface="Palatino Linotype"/>
                <a:cs typeface="Palatino Linotype"/>
              </a:rPr>
              <a:t> </a:t>
            </a:r>
            <a:r>
              <a:rPr sz="4150" spc="-265" dirty="0">
                <a:latin typeface="Palatino Linotype"/>
                <a:cs typeface="Palatino Linotype"/>
              </a:rPr>
              <a:t>закрепленная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300" dirty="0">
                <a:latin typeface="Palatino Linotype"/>
                <a:cs typeface="Palatino Linotype"/>
              </a:rPr>
              <a:t>локальными</a:t>
            </a:r>
            <a:r>
              <a:rPr sz="4150" spc="-130" dirty="0">
                <a:latin typeface="Palatino Linotype"/>
                <a:cs typeface="Palatino Linotype"/>
              </a:rPr>
              <a:t> </a:t>
            </a:r>
            <a:r>
              <a:rPr sz="4150" spc="-254" dirty="0">
                <a:latin typeface="Palatino Linotype"/>
                <a:cs typeface="Palatino Linotype"/>
              </a:rPr>
              <a:t>нормативными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265" dirty="0">
                <a:latin typeface="Palatino Linotype"/>
                <a:cs typeface="Palatino Linotype"/>
              </a:rPr>
              <a:t>актами</a:t>
            </a:r>
            <a:r>
              <a:rPr sz="4150" spc="-130" dirty="0">
                <a:latin typeface="Palatino Linotype"/>
                <a:cs typeface="Palatino Linotype"/>
              </a:rPr>
              <a:t> </a:t>
            </a:r>
            <a:r>
              <a:rPr sz="4150" spc="-310" dirty="0">
                <a:latin typeface="Palatino Linotype"/>
                <a:cs typeface="Palatino Linotype"/>
              </a:rPr>
              <a:t>МАОУ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195" dirty="0">
                <a:latin typeface="Palatino Linotype"/>
                <a:cs typeface="Palatino Linotype"/>
              </a:rPr>
              <a:t>«СОШ</a:t>
            </a:r>
            <a:r>
              <a:rPr sz="4150" spc="-130" dirty="0">
                <a:latin typeface="Palatino Linotype"/>
                <a:cs typeface="Palatino Linotype"/>
              </a:rPr>
              <a:t> </a:t>
            </a:r>
            <a:r>
              <a:rPr sz="4150" spc="55" dirty="0">
                <a:latin typeface="Lucida Sans Unicode"/>
                <a:cs typeface="Lucida Sans Unicode"/>
              </a:rPr>
              <a:t>№</a:t>
            </a:r>
            <a:r>
              <a:rPr sz="4150" spc="55" dirty="0">
                <a:latin typeface="Palatino Linotype"/>
                <a:cs typeface="Palatino Linotype"/>
              </a:rPr>
              <a:t>1»</a:t>
            </a:r>
            <a:endParaRPr sz="4150">
              <a:latin typeface="Palatino Linotype"/>
              <a:cs typeface="Palatino Linotype"/>
            </a:endParaRPr>
          </a:p>
          <a:p>
            <a:pPr marL="760095" marR="899160" algn="just">
              <a:lnSpc>
                <a:spcPts val="4950"/>
              </a:lnSpc>
              <a:spcBef>
                <a:spcPts val="900"/>
              </a:spcBef>
              <a:buAutoNum type="arabicPeriod"/>
              <a:tabLst>
                <a:tab pos="1424940" algn="l"/>
              </a:tabLst>
            </a:pPr>
            <a:r>
              <a:rPr sz="4150" spc="-275" dirty="0">
                <a:latin typeface="Palatino Linotype"/>
                <a:cs typeface="Palatino Linotype"/>
              </a:rPr>
              <a:t>Наблюдается</a:t>
            </a:r>
            <a:r>
              <a:rPr sz="4150" spc="-270" dirty="0">
                <a:latin typeface="Palatino Linotype"/>
                <a:cs typeface="Palatino Linotype"/>
              </a:rPr>
              <a:t> </a:t>
            </a:r>
            <a:r>
              <a:rPr sz="4150" spc="-245" dirty="0">
                <a:latin typeface="Palatino Linotype"/>
                <a:cs typeface="Palatino Linotype"/>
              </a:rPr>
              <a:t>увеличение</a:t>
            </a:r>
            <a:r>
              <a:rPr sz="4150" spc="-240" dirty="0">
                <a:latin typeface="Palatino Linotype"/>
                <a:cs typeface="Palatino Linotype"/>
              </a:rPr>
              <a:t> </a:t>
            </a:r>
            <a:r>
              <a:rPr sz="4150" spc="-204" dirty="0">
                <a:latin typeface="Palatino Linotype"/>
                <a:cs typeface="Palatino Linotype"/>
              </a:rPr>
              <a:t>участия</a:t>
            </a:r>
            <a:r>
              <a:rPr sz="4150" spc="-200" dirty="0">
                <a:latin typeface="Palatino Linotype"/>
                <a:cs typeface="Palatino Linotype"/>
              </a:rPr>
              <a:t> </a:t>
            </a:r>
            <a:r>
              <a:rPr sz="4150" spc="-254" dirty="0">
                <a:latin typeface="Palatino Linotype"/>
                <a:cs typeface="Palatino Linotype"/>
              </a:rPr>
              <a:t>обучающихся</a:t>
            </a:r>
            <a:r>
              <a:rPr sz="4150" spc="-250" dirty="0">
                <a:latin typeface="Palatino Linotype"/>
                <a:cs typeface="Palatino Linotype"/>
              </a:rPr>
              <a:t> </a:t>
            </a:r>
            <a:r>
              <a:rPr sz="4150" spc="-370" dirty="0">
                <a:latin typeface="Palatino Linotype"/>
                <a:cs typeface="Palatino Linotype"/>
              </a:rPr>
              <a:t>(или</a:t>
            </a:r>
            <a:r>
              <a:rPr sz="4150" spc="-365" dirty="0">
                <a:latin typeface="Palatino Linotype"/>
                <a:cs typeface="Palatino Linotype"/>
              </a:rPr>
              <a:t> </a:t>
            </a:r>
            <a:r>
              <a:rPr sz="4150" spc="-225" dirty="0">
                <a:latin typeface="Palatino Linotype"/>
                <a:cs typeface="Palatino Linotype"/>
              </a:rPr>
              <a:t>стабильные </a:t>
            </a:r>
            <a:r>
              <a:rPr sz="4150" spc="-220" dirty="0">
                <a:latin typeface="Palatino Linotype"/>
                <a:cs typeface="Palatino Linotype"/>
              </a:rPr>
              <a:t> </a:t>
            </a:r>
            <a:r>
              <a:rPr sz="4150" spc="-240" dirty="0">
                <a:latin typeface="Palatino Linotype"/>
                <a:cs typeface="Palatino Linotype"/>
              </a:rPr>
              <a:t>результаты</a:t>
            </a:r>
            <a:r>
              <a:rPr sz="4150" spc="-235" dirty="0">
                <a:latin typeface="Palatino Linotype"/>
                <a:cs typeface="Palatino Linotype"/>
              </a:rPr>
              <a:t> </a:t>
            </a:r>
            <a:r>
              <a:rPr sz="4150" spc="-95" dirty="0">
                <a:latin typeface="Palatino Linotype"/>
                <a:cs typeface="Palatino Linotype"/>
              </a:rPr>
              <a:t>в</a:t>
            </a:r>
            <a:r>
              <a:rPr sz="4150" spc="-90" dirty="0">
                <a:latin typeface="Palatino Linotype"/>
                <a:cs typeface="Palatino Linotype"/>
              </a:rPr>
              <a:t> </a:t>
            </a:r>
            <a:r>
              <a:rPr sz="4150" spc="-215" dirty="0">
                <a:latin typeface="Palatino Linotype"/>
                <a:cs typeface="Palatino Linotype"/>
              </a:rPr>
              <a:t>условиях</a:t>
            </a:r>
            <a:r>
              <a:rPr sz="4150" spc="-210" dirty="0">
                <a:latin typeface="Palatino Linotype"/>
                <a:cs typeface="Palatino Linotype"/>
              </a:rPr>
              <a:t> </a:t>
            </a:r>
            <a:r>
              <a:rPr sz="4150" spc="-305" dirty="0">
                <a:latin typeface="Palatino Linotype"/>
                <a:cs typeface="Palatino Linotype"/>
              </a:rPr>
              <a:t>пандемии)</a:t>
            </a:r>
            <a:r>
              <a:rPr sz="4150" spc="-300" dirty="0">
                <a:latin typeface="Palatino Linotype"/>
                <a:cs typeface="Palatino Linotype"/>
              </a:rPr>
              <a:t> </a:t>
            </a:r>
            <a:r>
              <a:rPr sz="4150" spc="-95" dirty="0">
                <a:latin typeface="Palatino Linotype"/>
                <a:cs typeface="Palatino Linotype"/>
              </a:rPr>
              <a:t>в</a:t>
            </a:r>
            <a:r>
              <a:rPr sz="4150" spc="-90" dirty="0">
                <a:latin typeface="Palatino Linotype"/>
                <a:cs typeface="Palatino Linotype"/>
              </a:rPr>
              <a:t> </a:t>
            </a:r>
            <a:r>
              <a:rPr sz="4150" spc="-195" dirty="0">
                <a:latin typeface="Palatino Linotype"/>
                <a:cs typeface="Palatino Linotype"/>
              </a:rPr>
              <a:t>областных</a:t>
            </a:r>
            <a:r>
              <a:rPr sz="4150" spc="-190" dirty="0">
                <a:latin typeface="Palatino Linotype"/>
                <a:cs typeface="Palatino Linotype"/>
              </a:rPr>
              <a:t> </a:t>
            </a:r>
            <a:r>
              <a:rPr sz="4150" spc="-355" dirty="0">
                <a:latin typeface="Palatino Linotype"/>
                <a:cs typeface="Palatino Linotype"/>
              </a:rPr>
              <a:t>и</a:t>
            </a:r>
            <a:r>
              <a:rPr sz="4150" spc="330" dirty="0">
                <a:latin typeface="Palatino Linotype"/>
                <a:cs typeface="Palatino Linotype"/>
              </a:rPr>
              <a:t> </a:t>
            </a:r>
            <a:r>
              <a:rPr sz="4150" spc="-215" dirty="0">
                <a:latin typeface="Palatino Linotype"/>
                <a:cs typeface="Palatino Linotype"/>
              </a:rPr>
              <a:t>российских </a:t>
            </a:r>
            <a:r>
              <a:rPr sz="4150" spc="-210" dirty="0">
                <a:latin typeface="Palatino Linotype"/>
                <a:cs typeface="Palatino Linotype"/>
              </a:rPr>
              <a:t> </a:t>
            </a:r>
            <a:r>
              <a:rPr sz="4150" spc="-220" dirty="0">
                <a:latin typeface="Palatino Linotype"/>
                <a:cs typeface="Palatino Linotype"/>
              </a:rPr>
              <a:t>к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220" dirty="0">
                <a:latin typeface="Palatino Linotype"/>
                <a:cs typeface="Palatino Linotype"/>
              </a:rPr>
              <a:t>к</a:t>
            </a:r>
            <a:r>
              <a:rPr sz="4150" spc="-240" dirty="0">
                <a:latin typeface="Palatino Linotype"/>
                <a:cs typeface="Palatino Linotype"/>
              </a:rPr>
              <a:t>у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85" dirty="0">
                <a:latin typeface="Palatino Linotype"/>
                <a:cs typeface="Palatino Linotype"/>
              </a:rPr>
              <a:t>с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254" dirty="0">
                <a:latin typeface="Palatino Linotype"/>
                <a:cs typeface="Palatino Linotype"/>
              </a:rPr>
              <a:t>ы</a:t>
            </a:r>
            <a:r>
              <a:rPr sz="4150" spc="-15" dirty="0">
                <a:latin typeface="Palatino Linotype"/>
                <a:cs typeface="Palatino Linotype"/>
              </a:rPr>
              <a:t>х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405" dirty="0">
                <a:latin typeface="Palatino Linotype"/>
                <a:cs typeface="Palatino Linotype"/>
              </a:rPr>
              <a:t>м</a:t>
            </a:r>
            <a:r>
              <a:rPr sz="4150" spc="-200" dirty="0">
                <a:latin typeface="Palatino Linotype"/>
                <a:cs typeface="Palatino Linotype"/>
              </a:rPr>
              <a:t>е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320" dirty="0">
                <a:latin typeface="Palatino Linotype"/>
                <a:cs typeface="Palatino Linotype"/>
              </a:rPr>
              <a:t>п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254" dirty="0">
                <a:latin typeface="Palatino Linotype"/>
                <a:cs typeface="Palatino Linotype"/>
              </a:rPr>
              <a:t>я</a:t>
            </a:r>
            <a:r>
              <a:rPr sz="4150" spc="-70" dirty="0">
                <a:latin typeface="Palatino Linotype"/>
                <a:cs typeface="Palatino Linotype"/>
              </a:rPr>
              <a:t>т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254" dirty="0">
                <a:latin typeface="Palatino Linotype"/>
                <a:cs typeface="Palatino Linotype"/>
              </a:rPr>
              <a:t>я</a:t>
            </a:r>
            <a:r>
              <a:rPr sz="4150" spc="-20" dirty="0">
                <a:latin typeface="Palatino Linotype"/>
                <a:cs typeface="Palatino Linotype"/>
              </a:rPr>
              <a:t>х</a:t>
            </a:r>
            <a:r>
              <a:rPr sz="4150" spc="-200" dirty="0">
                <a:latin typeface="Palatino Linotype"/>
                <a:cs typeface="Palatino Linotype"/>
              </a:rPr>
              <a:t>,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85" dirty="0">
                <a:latin typeface="Palatino Linotype"/>
                <a:cs typeface="Palatino Linotype"/>
              </a:rPr>
              <a:t>с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200" dirty="0">
                <a:latin typeface="Palatino Linotype"/>
                <a:cs typeface="Palatino Linotype"/>
              </a:rPr>
              <a:t>е</a:t>
            </a:r>
            <a:r>
              <a:rPr sz="4150" spc="-100" dirty="0">
                <a:latin typeface="Palatino Linotype"/>
                <a:cs typeface="Palatino Linotype"/>
              </a:rPr>
              <a:t>в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100" dirty="0">
                <a:latin typeface="Palatino Linotype"/>
                <a:cs typeface="Palatino Linotype"/>
              </a:rPr>
              <a:t>в</a:t>
            </a:r>
            <a:r>
              <a:rPr sz="4150" spc="-270" dirty="0">
                <a:latin typeface="Palatino Linotype"/>
                <a:cs typeface="Palatino Linotype"/>
              </a:rPr>
              <a:t>а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254" dirty="0">
                <a:latin typeface="Palatino Linotype"/>
                <a:cs typeface="Palatino Linotype"/>
              </a:rPr>
              <a:t>я</a:t>
            </a:r>
            <a:r>
              <a:rPr sz="4150" spc="-20" dirty="0">
                <a:latin typeface="Palatino Linotype"/>
                <a:cs typeface="Palatino Linotype"/>
              </a:rPr>
              <a:t>х</a:t>
            </a:r>
            <a:r>
              <a:rPr sz="4150" spc="-200" dirty="0">
                <a:latin typeface="Palatino Linotype"/>
                <a:cs typeface="Palatino Linotype"/>
              </a:rPr>
              <a:t>,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475" dirty="0">
                <a:latin typeface="Palatino Linotype"/>
                <a:cs typeface="Palatino Linotype"/>
              </a:rPr>
              <a:t>л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405" dirty="0">
                <a:latin typeface="Palatino Linotype"/>
                <a:cs typeface="Palatino Linotype"/>
              </a:rPr>
              <a:t>м</a:t>
            </a:r>
            <a:r>
              <a:rPr sz="4150" spc="-320" dirty="0">
                <a:latin typeface="Palatino Linotype"/>
                <a:cs typeface="Palatino Linotype"/>
              </a:rPr>
              <a:t>п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270" dirty="0">
                <a:latin typeface="Palatino Linotype"/>
                <a:cs typeface="Palatino Linotype"/>
              </a:rPr>
              <a:t>а</a:t>
            </a:r>
            <a:r>
              <a:rPr sz="4150" spc="-390" dirty="0">
                <a:latin typeface="Palatino Linotype"/>
                <a:cs typeface="Palatino Linotype"/>
              </a:rPr>
              <a:t>д</a:t>
            </a:r>
            <a:r>
              <a:rPr sz="4150" spc="-270" dirty="0">
                <a:latin typeface="Palatino Linotype"/>
                <a:cs typeface="Palatino Linotype"/>
              </a:rPr>
              <a:t>а</a:t>
            </a:r>
            <a:r>
              <a:rPr sz="4150" spc="-15" dirty="0">
                <a:latin typeface="Palatino Linotype"/>
                <a:cs typeface="Palatino Linotype"/>
              </a:rPr>
              <a:t>х</a:t>
            </a:r>
            <a:endParaRPr sz="4150">
              <a:latin typeface="Palatino Linotype"/>
              <a:cs typeface="Palatino Linotype"/>
            </a:endParaRPr>
          </a:p>
          <a:p>
            <a:pPr marL="1934845" marR="6985" algn="just">
              <a:lnSpc>
                <a:spcPts val="4950"/>
              </a:lnSpc>
              <a:spcBef>
                <a:spcPts val="900"/>
              </a:spcBef>
              <a:buAutoNum type="arabicPeriod"/>
              <a:tabLst>
                <a:tab pos="2767965" algn="l"/>
              </a:tabLst>
            </a:pPr>
            <a:r>
              <a:rPr sz="4150" spc="-215" dirty="0">
                <a:latin typeface="Palatino Linotype"/>
                <a:cs typeface="Palatino Linotype"/>
              </a:rPr>
              <a:t>Участие</a:t>
            </a:r>
            <a:r>
              <a:rPr sz="4150" spc="-210" dirty="0">
                <a:latin typeface="Palatino Linotype"/>
                <a:cs typeface="Palatino Linotype"/>
              </a:rPr>
              <a:t> </a:t>
            </a:r>
            <a:r>
              <a:rPr sz="4150" spc="-245" dirty="0">
                <a:latin typeface="Palatino Linotype"/>
                <a:cs typeface="Palatino Linotype"/>
              </a:rPr>
              <a:t>детей</a:t>
            </a:r>
            <a:r>
              <a:rPr sz="4150" spc="-240" dirty="0">
                <a:latin typeface="Palatino Linotype"/>
                <a:cs typeface="Palatino Linotype"/>
              </a:rPr>
              <a:t> </a:t>
            </a:r>
            <a:r>
              <a:rPr sz="4150" spc="-150" dirty="0">
                <a:latin typeface="Palatino Linotype"/>
                <a:cs typeface="Palatino Linotype"/>
              </a:rPr>
              <a:t>во</a:t>
            </a:r>
            <a:r>
              <a:rPr sz="4150" spc="-145" dirty="0">
                <a:latin typeface="Palatino Linotype"/>
                <a:cs typeface="Palatino Linotype"/>
              </a:rPr>
              <a:t> </a:t>
            </a:r>
            <a:r>
              <a:rPr sz="4150" spc="-195" dirty="0">
                <a:latin typeface="Palatino Linotype"/>
                <a:cs typeface="Palatino Linotype"/>
              </a:rPr>
              <a:t>всероссийских</a:t>
            </a:r>
            <a:r>
              <a:rPr sz="4150" spc="-190" dirty="0">
                <a:latin typeface="Palatino Linotype"/>
                <a:cs typeface="Palatino Linotype"/>
              </a:rPr>
              <a:t> </a:t>
            </a:r>
            <a:r>
              <a:rPr sz="4150" spc="-260" dirty="0">
                <a:latin typeface="Palatino Linotype"/>
                <a:cs typeface="Palatino Linotype"/>
              </a:rPr>
              <a:t>мероприятиях,</a:t>
            </a:r>
            <a:r>
              <a:rPr sz="4150" spc="-254" dirty="0">
                <a:latin typeface="Palatino Linotype"/>
                <a:cs typeface="Palatino Linotype"/>
              </a:rPr>
              <a:t> </a:t>
            </a:r>
            <a:r>
              <a:rPr sz="4150" spc="-200" dirty="0">
                <a:latin typeface="Palatino Linotype"/>
                <a:cs typeface="Palatino Linotype"/>
              </a:rPr>
              <a:t>конкурсах, </a:t>
            </a:r>
            <a:r>
              <a:rPr sz="4150" spc="-195" dirty="0">
                <a:latin typeface="Palatino Linotype"/>
                <a:cs typeface="Palatino Linotype"/>
              </a:rPr>
              <a:t> </a:t>
            </a:r>
            <a:r>
              <a:rPr sz="4150" spc="-250" dirty="0">
                <a:latin typeface="Palatino Linotype"/>
                <a:cs typeface="Palatino Linotype"/>
              </a:rPr>
              <a:t>конференциях</a:t>
            </a:r>
            <a:r>
              <a:rPr sz="4150" spc="345" dirty="0">
                <a:latin typeface="Palatino Linotype"/>
                <a:cs typeface="Palatino Linotype"/>
              </a:rPr>
              <a:t> </a:t>
            </a:r>
            <a:r>
              <a:rPr sz="4150" spc="-275" dirty="0">
                <a:latin typeface="Palatino Linotype"/>
                <a:cs typeface="Palatino Linotype"/>
              </a:rPr>
              <a:t>поддерживается</a:t>
            </a:r>
            <a:r>
              <a:rPr sz="4150" spc="-245" dirty="0">
                <a:latin typeface="Palatino Linotype"/>
                <a:cs typeface="Palatino Linotype"/>
              </a:rPr>
              <a:t> </a:t>
            </a:r>
            <a:r>
              <a:rPr sz="4150" spc="-229" dirty="0">
                <a:latin typeface="Palatino Linotype"/>
                <a:cs typeface="Palatino Linotype"/>
              </a:rPr>
              <a:t>благотворительным</a:t>
            </a:r>
            <a:r>
              <a:rPr sz="4150" spc="204" dirty="0">
                <a:latin typeface="Palatino Linotype"/>
                <a:cs typeface="Palatino Linotype"/>
              </a:rPr>
              <a:t> </a:t>
            </a:r>
            <a:r>
              <a:rPr sz="4150" spc="-315" dirty="0">
                <a:latin typeface="Palatino Linotype"/>
                <a:cs typeface="Palatino Linotype"/>
              </a:rPr>
              <a:t>фондом</a:t>
            </a:r>
            <a:endParaRPr sz="4150">
              <a:latin typeface="Palatino Linotype"/>
              <a:cs typeface="Palatino Linotype"/>
            </a:endParaRPr>
          </a:p>
          <a:p>
            <a:pPr marL="1934845" algn="just">
              <a:lnSpc>
                <a:spcPts val="4790"/>
              </a:lnSpc>
            </a:pPr>
            <a:r>
              <a:rPr sz="4150" spc="-70" dirty="0">
                <a:latin typeface="Palatino Linotype"/>
                <a:cs typeface="Palatino Linotype"/>
              </a:rPr>
              <a:t>«</a:t>
            </a:r>
            <a:r>
              <a:rPr sz="4150" spc="-480" dirty="0">
                <a:latin typeface="Palatino Linotype"/>
                <a:cs typeface="Palatino Linotype"/>
              </a:rPr>
              <a:t>Д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85" dirty="0">
                <a:latin typeface="Palatino Linotype"/>
                <a:cs typeface="Palatino Linotype"/>
              </a:rPr>
              <a:t>с</a:t>
            </a:r>
            <a:r>
              <a:rPr sz="4150" spc="-70" dirty="0">
                <a:latin typeface="Palatino Linotype"/>
                <a:cs typeface="Palatino Linotype"/>
              </a:rPr>
              <a:t>т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360" dirty="0">
                <a:latin typeface="Palatino Linotype"/>
                <a:cs typeface="Palatino Linotype"/>
              </a:rPr>
              <a:t>й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254" dirty="0">
                <a:latin typeface="Palatino Linotype"/>
                <a:cs typeface="Palatino Linotype"/>
              </a:rPr>
              <a:t>ы</a:t>
            </a:r>
            <a:r>
              <a:rPr sz="4150" spc="-400" dirty="0">
                <a:latin typeface="Palatino Linotype"/>
                <a:cs typeface="Palatino Linotype"/>
              </a:rPr>
              <a:t>м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475" dirty="0">
                <a:latin typeface="Palatino Linotype"/>
                <a:cs typeface="Palatino Linotype"/>
              </a:rPr>
              <a:t>л</a:t>
            </a:r>
            <a:r>
              <a:rPr sz="4150" spc="-240" dirty="0">
                <a:latin typeface="Palatino Linotype"/>
                <a:cs typeface="Palatino Linotype"/>
              </a:rPr>
              <a:t>у</a:t>
            </a:r>
            <a:r>
              <a:rPr sz="4150" spc="-165" dirty="0">
                <a:latin typeface="Palatino Linotype"/>
                <a:cs typeface="Palatino Linotype"/>
              </a:rPr>
              <a:t>ч</a:t>
            </a:r>
            <a:r>
              <a:rPr sz="4150" spc="-640" dirty="0">
                <a:latin typeface="Palatino Linotype"/>
                <a:cs typeface="Palatino Linotype"/>
              </a:rPr>
              <a:t>ш</a:t>
            </a:r>
            <a:r>
              <a:rPr sz="4150" spc="-200" dirty="0">
                <a:latin typeface="Palatino Linotype"/>
                <a:cs typeface="Palatino Linotype"/>
              </a:rPr>
              <a:t>ее</a:t>
            </a:r>
            <a:r>
              <a:rPr sz="4150" spc="-65" dirty="0">
                <a:latin typeface="Palatino Linotype"/>
                <a:cs typeface="Palatino Linotype"/>
              </a:rPr>
              <a:t>»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295" dirty="0">
                <a:latin typeface="Palatino Linotype"/>
                <a:cs typeface="Palatino Linotype"/>
              </a:rPr>
              <a:t>(</a:t>
            </a:r>
            <a:r>
              <a:rPr sz="4150" spc="-350" dirty="0">
                <a:latin typeface="Palatino Linotype"/>
                <a:cs typeface="Palatino Linotype"/>
              </a:rPr>
              <a:t>У</a:t>
            </a:r>
            <a:r>
              <a:rPr sz="4150" spc="-50" dirty="0">
                <a:latin typeface="Palatino Linotype"/>
                <a:cs typeface="Palatino Linotype"/>
              </a:rPr>
              <a:t>Г</a:t>
            </a:r>
            <a:r>
              <a:rPr sz="4150" spc="-130" dirty="0">
                <a:latin typeface="Palatino Linotype"/>
                <a:cs typeface="Palatino Linotype"/>
              </a:rPr>
              <a:t>М</a:t>
            </a:r>
            <a:r>
              <a:rPr sz="4150" spc="-335" dirty="0">
                <a:latin typeface="Palatino Linotype"/>
                <a:cs typeface="Palatino Linotype"/>
              </a:rPr>
              <a:t>К</a:t>
            </a:r>
            <a:r>
              <a:rPr sz="4150" spc="-295" dirty="0">
                <a:latin typeface="Palatino Linotype"/>
                <a:cs typeface="Palatino Linotype"/>
              </a:rPr>
              <a:t>)</a:t>
            </a:r>
            <a:r>
              <a:rPr sz="4150" spc="-70" dirty="0">
                <a:latin typeface="Palatino Linotype"/>
                <a:cs typeface="Palatino Linotype"/>
              </a:rPr>
              <a:t>;</a:t>
            </a:r>
            <a:endParaRPr sz="4150">
              <a:latin typeface="Palatino Linotype"/>
              <a:cs typeface="Palatino Linotype"/>
            </a:endParaRPr>
          </a:p>
          <a:p>
            <a:pPr marL="3458845" marR="5080" algn="just">
              <a:lnSpc>
                <a:spcPts val="4950"/>
              </a:lnSpc>
              <a:spcBef>
                <a:spcPts val="484"/>
              </a:spcBef>
              <a:buAutoNum type="arabicPeriod" startAt="4"/>
              <a:tabLst>
                <a:tab pos="4303395" algn="l"/>
              </a:tabLst>
            </a:pPr>
            <a:r>
              <a:rPr sz="4150" spc="-185" dirty="0">
                <a:latin typeface="Palatino Linotype"/>
                <a:cs typeface="Palatino Linotype"/>
              </a:rPr>
              <a:t>Достигнутые</a:t>
            </a:r>
            <a:r>
              <a:rPr sz="4150" spc="-180" dirty="0">
                <a:latin typeface="Palatino Linotype"/>
                <a:cs typeface="Palatino Linotype"/>
              </a:rPr>
              <a:t> </a:t>
            </a:r>
            <a:r>
              <a:rPr sz="4150" spc="-240" dirty="0">
                <a:latin typeface="Palatino Linotype"/>
                <a:cs typeface="Palatino Linotype"/>
              </a:rPr>
              <a:t>результаты</a:t>
            </a:r>
            <a:r>
              <a:rPr sz="4150" spc="-235" dirty="0">
                <a:latin typeface="Palatino Linotype"/>
                <a:cs typeface="Palatino Linotype"/>
              </a:rPr>
              <a:t> </a:t>
            </a:r>
            <a:r>
              <a:rPr sz="4150" spc="-254" dirty="0">
                <a:latin typeface="Palatino Linotype"/>
                <a:cs typeface="Palatino Linotype"/>
              </a:rPr>
              <a:t>обучающихся</a:t>
            </a:r>
            <a:r>
              <a:rPr sz="4150" spc="-250" dirty="0">
                <a:latin typeface="Palatino Linotype"/>
                <a:cs typeface="Palatino Linotype"/>
              </a:rPr>
              <a:t> </a:t>
            </a:r>
            <a:r>
              <a:rPr sz="4150" spc="-325" dirty="0">
                <a:latin typeface="Palatino Linotype"/>
                <a:cs typeface="Palatino Linotype"/>
              </a:rPr>
              <a:t>нашей</a:t>
            </a:r>
            <a:r>
              <a:rPr sz="4150" spc="-320" dirty="0">
                <a:latin typeface="Palatino Linotype"/>
                <a:cs typeface="Palatino Linotype"/>
              </a:rPr>
              <a:t> </a:t>
            </a:r>
            <a:r>
              <a:rPr sz="4150" spc="-360" dirty="0">
                <a:latin typeface="Palatino Linotype"/>
                <a:cs typeface="Palatino Linotype"/>
              </a:rPr>
              <a:t>школы </a:t>
            </a:r>
            <a:r>
              <a:rPr sz="4150" spc="-355" dirty="0">
                <a:latin typeface="Palatino Linotype"/>
                <a:cs typeface="Palatino Linotype"/>
              </a:rPr>
              <a:t> </a:t>
            </a:r>
            <a:r>
              <a:rPr sz="4150" spc="-320" dirty="0">
                <a:latin typeface="Palatino Linotype"/>
                <a:cs typeface="Palatino Linotype"/>
              </a:rPr>
              <a:t>п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200" dirty="0">
                <a:latin typeface="Palatino Linotype"/>
                <a:cs typeface="Palatino Linotype"/>
              </a:rPr>
              <a:t>е</a:t>
            </a:r>
            <a:r>
              <a:rPr sz="4150" spc="-390" dirty="0">
                <a:latin typeface="Palatino Linotype"/>
                <a:cs typeface="Palatino Linotype"/>
              </a:rPr>
              <a:t>д</a:t>
            </a:r>
            <a:r>
              <a:rPr sz="4150" spc="-85" dirty="0">
                <a:latin typeface="Palatino Linotype"/>
                <a:cs typeface="Palatino Linotype"/>
              </a:rPr>
              <a:t>с</a:t>
            </a:r>
            <a:r>
              <a:rPr sz="4150" spc="-70" dirty="0">
                <a:latin typeface="Palatino Linotype"/>
                <a:cs typeface="Palatino Linotype"/>
              </a:rPr>
              <a:t>т</a:t>
            </a:r>
            <a:r>
              <a:rPr sz="4150" spc="-270" dirty="0">
                <a:latin typeface="Palatino Linotype"/>
                <a:cs typeface="Palatino Linotype"/>
              </a:rPr>
              <a:t>а</a:t>
            </a:r>
            <a:r>
              <a:rPr sz="4150" spc="-100" dirty="0">
                <a:latin typeface="Palatino Linotype"/>
                <a:cs typeface="Palatino Linotype"/>
              </a:rPr>
              <a:t>в</a:t>
            </a:r>
            <a:r>
              <a:rPr sz="4150" spc="-475" dirty="0">
                <a:latin typeface="Palatino Linotype"/>
                <a:cs typeface="Palatino Linotype"/>
              </a:rPr>
              <a:t>л</a:t>
            </a:r>
            <a:r>
              <a:rPr sz="4150" spc="-200" dirty="0">
                <a:latin typeface="Palatino Linotype"/>
                <a:cs typeface="Palatino Linotype"/>
              </a:rPr>
              <a:t>е</a:t>
            </a:r>
            <a:r>
              <a:rPr sz="4150" spc="-150" dirty="0">
                <a:latin typeface="Palatino Linotype"/>
                <a:cs typeface="Palatino Linotype"/>
              </a:rPr>
              <a:t>н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95" dirty="0">
                <a:latin typeface="Palatino Linotype"/>
                <a:cs typeface="Palatino Linotype"/>
              </a:rPr>
              <a:t>в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640" dirty="0">
                <a:latin typeface="Palatino Linotype"/>
                <a:cs typeface="Palatino Linotype"/>
              </a:rPr>
              <a:t>П</a:t>
            </a:r>
            <a:r>
              <a:rPr sz="4150" spc="-355" dirty="0">
                <a:latin typeface="Palatino Linotype"/>
                <a:cs typeface="Palatino Linotype"/>
              </a:rPr>
              <a:t>р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475" dirty="0">
                <a:latin typeface="Palatino Linotype"/>
                <a:cs typeface="Palatino Linotype"/>
              </a:rPr>
              <a:t>л</a:t>
            </a:r>
            <a:r>
              <a:rPr sz="4150" spc="-204" dirty="0">
                <a:latin typeface="Palatino Linotype"/>
                <a:cs typeface="Palatino Linotype"/>
              </a:rPr>
              <a:t>о</a:t>
            </a:r>
            <a:r>
              <a:rPr sz="4150" spc="-635" dirty="0">
                <a:latin typeface="Palatino Linotype"/>
                <a:cs typeface="Palatino Linotype"/>
              </a:rPr>
              <a:t>ж</a:t>
            </a:r>
            <a:r>
              <a:rPr sz="4150" spc="-200" dirty="0">
                <a:latin typeface="Palatino Linotype"/>
                <a:cs typeface="Palatino Linotype"/>
              </a:rPr>
              <a:t>е</a:t>
            </a:r>
            <a:r>
              <a:rPr sz="4150" spc="-155" dirty="0">
                <a:latin typeface="Palatino Linotype"/>
                <a:cs typeface="Palatino Linotype"/>
              </a:rPr>
              <a:t>н</a:t>
            </a:r>
            <a:r>
              <a:rPr sz="4150" spc="-360" dirty="0">
                <a:latin typeface="Palatino Linotype"/>
                <a:cs typeface="Palatino Linotype"/>
              </a:rPr>
              <a:t>и</a:t>
            </a:r>
            <a:r>
              <a:rPr sz="4150" spc="-355" dirty="0">
                <a:latin typeface="Palatino Linotype"/>
                <a:cs typeface="Palatino Linotype"/>
              </a:rPr>
              <a:t>и</a:t>
            </a:r>
            <a:r>
              <a:rPr sz="4150" spc="-135" dirty="0">
                <a:latin typeface="Palatino Linotype"/>
                <a:cs typeface="Palatino Linotype"/>
              </a:rPr>
              <a:t> </a:t>
            </a:r>
            <a:r>
              <a:rPr sz="4150" spc="-10" dirty="0">
                <a:latin typeface="Palatino Linotype"/>
                <a:cs typeface="Palatino Linotype"/>
              </a:rPr>
              <a:t>4</a:t>
            </a:r>
            <a:r>
              <a:rPr sz="4150" spc="-175" dirty="0">
                <a:latin typeface="Palatino Linotype"/>
                <a:cs typeface="Palatino Linotype"/>
              </a:rPr>
              <a:t>.</a:t>
            </a:r>
            <a:endParaRPr sz="415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10540" y="763429"/>
            <a:ext cx="16840200" cy="9602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обучающиеся нашей школы охвачены проектной деятельностью в рамках реализации образовательных программ МАОУ «СОШ № 1»:</a:t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Формой предъявления результатов проектной деятельности обучающихся является научно-практическая конференция на школьном и муниципальном уровне: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/>
              <a:t>2 - 4 классов</a:t>
            </a:r>
            <a:br>
              <a:rPr lang="ru-RU" sz="3200" dirty="0" smtClean="0"/>
            </a:br>
            <a:r>
              <a:rPr lang="ru-RU" sz="3200" dirty="0" smtClean="0"/>
              <a:t>5 - 6 классов</a:t>
            </a:r>
            <a:br>
              <a:rPr lang="ru-RU" sz="3200" dirty="0" smtClean="0"/>
            </a:br>
            <a:r>
              <a:rPr lang="ru-RU" sz="3200" dirty="0" smtClean="0"/>
              <a:t>7 - 10 классов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sz="3200" spc="434" dirty="0">
              <a:latin typeface="Arial Black" panose="020B0A040201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45803" y="2540"/>
            <a:ext cx="5652357" cy="4896478"/>
          </a:xfrm>
          <a:prstGeom prst="rect">
            <a:avLst/>
          </a:prstGeom>
        </p:spPr>
      </p:pic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5403222"/>
            <a:ext cx="5652357" cy="489647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719157" y="2636199"/>
            <a:ext cx="5777643" cy="231172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 классы - курс внеурочной деятельности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«Проектная мастерская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8600" y="2636199"/>
            <a:ext cx="6248400" cy="231172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1 - 4 классы- курс внеурочной деятельности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«Учусь создавать проект»</a:t>
            </a:r>
          </a:p>
        </p:txBody>
      </p:sp>
      <p:sp>
        <p:nvSpPr>
          <p:cNvPr id="7" name="Овал 6"/>
          <p:cNvSpPr/>
          <p:nvPr/>
        </p:nvSpPr>
        <p:spPr>
          <a:xfrm>
            <a:off x="12725400" y="2648899"/>
            <a:ext cx="5181600" cy="231172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 – курс «Индивидуальный проект»</a:t>
            </a:r>
          </a:p>
        </p:txBody>
      </p:sp>
    </p:spTree>
    <p:extLst>
      <p:ext uri="{BB962C8B-B14F-4D97-AF65-F5344CB8AC3E}">
        <p14:creationId xmlns:p14="http://schemas.microsoft.com/office/powerpoint/2010/main" val="20619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155190" cy="2845435"/>
          </a:xfrm>
          <a:custGeom>
            <a:avLst/>
            <a:gdLst/>
            <a:ahLst/>
            <a:cxnLst/>
            <a:rect l="l" t="t" r="r" b="b"/>
            <a:pathLst>
              <a:path w="2155190" h="2845435">
                <a:moveTo>
                  <a:pt x="0" y="0"/>
                </a:moveTo>
                <a:lnTo>
                  <a:pt x="2117917" y="0"/>
                </a:lnTo>
                <a:lnTo>
                  <a:pt x="2138837" y="90290"/>
                </a:lnTo>
                <a:lnTo>
                  <a:pt x="2147671" y="146764"/>
                </a:lnTo>
                <a:lnTo>
                  <a:pt x="2152891" y="200621"/>
                </a:lnTo>
                <a:lnTo>
                  <a:pt x="2154743" y="252037"/>
                </a:lnTo>
                <a:lnTo>
                  <a:pt x="2153471" y="301190"/>
                </a:lnTo>
                <a:lnTo>
                  <a:pt x="2149320" y="348259"/>
                </a:lnTo>
                <a:lnTo>
                  <a:pt x="2142534" y="393421"/>
                </a:lnTo>
                <a:lnTo>
                  <a:pt x="2133358" y="436854"/>
                </a:lnTo>
                <a:lnTo>
                  <a:pt x="2122037" y="478735"/>
                </a:lnTo>
                <a:lnTo>
                  <a:pt x="2108815" y="519244"/>
                </a:lnTo>
                <a:lnTo>
                  <a:pt x="2093938" y="558557"/>
                </a:lnTo>
                <a:lnTo>
                  <a:pt x="2077649" y="596853"/>
                </a:lnTo>
                <a:lnTo>
                  <a:pt x="2060193" y="634309"/>
                </a:lnTo>
                <a:lnTo>
                  <a:pt x="2041816" y="671104"/>
                </a:lnTo>
                <a:lnTo>
                  <a:pt x="2022761" y="707414"/>
                </a:lnTo>
                <a:lnTo>
                  <a:pt x="1944660" y="851375"/>
                </a:lnTo>
                <a:lnTo>
                  <a:pt x="1925888" y="887934"/>
                </a:lnTo>
                <a:lnTo>
                  <a:pt x="1907907" y="925076"/>
                </a:lnTo>
                <a:lnTo>
                  <a:pt x="1890961" y="962979"/>
                </a:lnTo>
                <a:lnTo>
                  <a:pt x="1875294" y="1001822"/>
                </a:lnTo>
                <a:lnTo>
                  <a:pt x="1861152" y="1041781"/>
                </a:lnTo>
                <a:lnTo>
                  <a:pt x="1848780" y="1083035"/>
                </a:lnTo>
                <a:lnTo>
                  <a:pt x="1844115" y="1099342"/>
                </a:lnTo>
                <a:lnTo>
                  <a:pt x="1838629" y="1116923"/>
                </a:lnTo>
                <a:lnTo>
                  <a:pt x="1825179" y="1155733"/>
                </a:lnTo>
                <a:lnTo>
                  <a:pt x="1808397" y="1199122"/>
                </a:lnTo>
                <a:lnTo>
                  <a:pt x="1788252" y="1246748"/>
                </a:lnTo>
                <a:lnTo>
                  <a:pt x="1764711" y="1298269"/>
                </a:lnTo>
                <a:lnTo>
                  <a:pt x="1737741" y="1353344"/>
                </a:lnTo>
                <a:lnTo>
                  <a:pt x="1707310" y="1411629"/>
                </a:lnTo>
                <a:lnTo>
                  <a:pt x="1673386" y="1472784"/>
                </a:lnTo>
                <a:lnTo>
                  <a:pt x="1635937" y="1536466"/>
                </a:lnTo>
                <a:lnTo>
                  <a:pt x="1615880" y="1569147"/>
                </a:lnTo>
                <a:lnTo>
                  <a:pt x="1594929" y="1602332"/>
                </a:lnTo>
                <a:lnTo>
                  <a:pt x="1573081" y="1635978"/>
                </a:lnTo>
                <a:lnTo>
                  <a:pt x="1550331" y="1670042"/>
                </a:lnTo>
                <a:lnTo>
                  <a:pt x="1526675" y="1704481"/>
                </a:lnTo>
                <a:lnTo>
                  <a:pt x="1502109" y="1739253"/>
                </a:lnTo>
                <a:lnTo>
                  <a:pt x="1476630" y="1774314"/>
                </a:lnTo>
                <a:lnTo>
                  <a:pt x="1450233" y="1809623"/>
                </a:lnTo>
                <a:lnTo>
                  <a:pt x="1422914" y="1845135"/>
                </a:lnTo>
                <a:lnTo>
                  <a:pt x="1394669" y="1880809"/>
                </a:lnTo>
                <a:lnTo>
                  <a:pt x="1365494" y="1916602"/>
                </a:lnTo>
                <a:lnTo>
                  <a:pt x="1335385" y="1952471"/>
                </a:lnTo>
                <a:lnTo>
                  <a:pt x="1304338" y="1988373"/>
                </a:lnTo>
                <a:lnTo>
                  <a:pt x="1272349" y="2024265"/>
                </a:lnTo>
                <a:lnTo>
                  <a:pt x="1239414" y="2060105"/>
                </a:lnTo>
                <a:lnTo>
                  <a:pt x="1205528" y="2095850"/>
                </a:lnTo>
                <a:lnTo>
                  <a:pt x="1170688" y="2131458"/>
                </a:lnTo>
                <a:lnTo>
                  <a:pt x="1134890" y="2166884"/>
                </a:lnTo>
                <a:lnTo>
                  <a:pt x="1098129" y="2202088"/>
                </a:lnTo>
                <a:lnTo>
                  <a:pt x="1060402" y="2237025"/>
                </a:lnTo>
                <a:lnTo>
                  <a:pt x="1021704" y="2271654"/>
                </a:lnTo>
                <a:lnTo>
                  <a:pt x="982032" y="2305931"/>
                </a:lnTo>
                <a:lnTo>
                  <a:pt x="941381" y="2339813"/>
                </a:lnTo>
                <a:lnTo>
                  <a:pt x="899748" y="2373259"/>
                </a:lnTo>
                <a:lnTo>
                  <a:pt x="857128" y="2406225"/>
                </a:lnTo>
                <a:lnTo>
                  <a:pt x="813517" y="2438668"/>
                </a:lnTo>
                <a:lnTo>
                  <a:pt x="768912" y="2470546"/>
                </a:lnTo>
                <a:lnTo>
                  <a:pt x="723307" y="2501816"/>
                </a:lnTo>
                <a:lnTo>
                  <a:pt x="676700" y="2532435"/>
                </a:lnTo>
                <a:lnTo>
                  <a:pt x="629086" y="2562361"/>
                </a:lnTo>
                <a:lnTo>
                  <a:pt x="580461" y="2591550"/>
                </a:lnTo>
                <a:lnTo>
                  <a:pt x="530821" y="2619960"/>
                </a:lnTo>
                <a:lnTo>
                  <a:pt x="480162" y="2647548"/>
                </a:lnTo>
                <a:lnTo>
                  <a:pt x="428480" y="2674271"/>
                </a:lnTo>
                <a:lnTo>
                  <a:pt x="375770" y="2700088"/>
                </a:lnTo>
                <a:lnTo>
                  <a:pt x="322030" y="2724954"/>
                </a:lnTo>
                <a:lnTo>
                  <a:pt x="267254" y="2748827"/>
                </a:lnTo>
                <a:lnTo>
                  <a:pt x="211439" y="2771665"/>
                </a:lnTo>
                <a:lnTo>
                  <a:pt x="154580" y="2793424"/>
                </a:lnTo>
                <a:lnTo>
                  <a:pt x="96674" y="2814062"/>
                </a:lnTo>
                <a:lnTo>
                  <a:pt x="37717" y="2833536"/>
                </a:lnTo>
                <a:lnTo>
                  <a:pt x="0" y="2845017"/>
                </a:lnTo>
                <a:lnTo>
                  <a:pt x="0" y="0"/>
                </a:lnTo>
                <a:close/>
              </a:path>
            </a:pathLst>
          </a:custGeom>
          <a:solidFill>
            <a:srgbClr val="AFD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0763" y="530582"/>
            <a:ext cx="14276705" cy="661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305" dirty="0"/>
              <a:t>Защита</a:t>
            </a:r>
            <a:r>
              <a:rPr spc="-275" dirty="0"/>
              <a:t> </a:t>
            </a:r>
            <a:r>
              <a:rPr spc="170" dirty="0"/>
              <a:t>проектов</a:t>
            </a:r>
            <a:r>
              <a:rPr spc="-275" dirty="0"/>
              <a:t> </a:t>
            </a:r>
            <a:r>
              <a:rPr spc="160" dirty="0"/>
              <a:t>обучающихся</a:t>
            </a:r>
            <a:r>
              <a:rPr spc="-270" dirty="0"/>
              <a:t> </a:t>
            </a:r>
            <a:r>
              <a:rPr spc="155" dirty="0"/>
              <a:t>МАОУ</a:t>
            </a:r>
            <a:r>
              <a:rPr spc="-275" dirty="0"/>
              <a:t> </a:t>
            </a:r>
            <a:r>
              <a:rPr spc="-65" dirty="0"/>
              <a:t>«СОШ</a:t>
            </a:r>
            <a:r>
              <a:rPr spc="-270" dirty="0"/>
              <a:t> </a:t>
            </a:r>
            <a:r>
              <a:rPr spc="-330" dirty="0"/>
              <a:t>№1»</a:t>
            </a:r>
            <a:r>
              <a:rPr spc="-275" dirty="0"/>
              <a:t> </a:t>
            </a:r>
            <a:r>
              <a:rPr spc="-484" dirty="0"/>
              <a:t>(%)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56154347"/>
              </p:ext>
            </p:extLst>
          </p:nvPr>
        </p:nvGraphicFramePr>
        <p:xfrm>
          <a:off x="1676400" y="1192252"/>
          <a:ext cx="16383000" cy="882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14782712" y="0"/>
            <a:ext cx="3505288" cy="3187071"/>
          </a:xfrm>
          <a:custGeom>
            <a:avLst/>
            <a:gdLst/>
            <a:ahLst/>
            <a:cxnLst/>
            <a:rect l="l" t="t" r="r" b="b"/>
            <a:pathLst>
              <a:path w="5052694" h="3682365">
                <a:moveTo>
                  <a:pt x="5052606" y="3682143"/>
                </a:moveTo>
                <a:lnTo>
                  <a:pt x="5014692" y="3669947"/>
                </a:lnTo>
                <a:lnTo>
                  <a:pt x="4962867" y="3649785"/>
                </a:lnTo>
                <a:lnTo>
                  <a:pt x="4912354" y="3626294"/>
                </a:lnTo>
                <a:lnTo>
                  <a:pt x="4863015" y="3599564"/>
                </a:lnTo>
                <a:lnTo>
                  <a:pt x="4814715" y="3569689"/>
                </a:lnTo>
                <a:lnTo>
                  <a:pt x="4767316" y="3536762"/>
                </a:lnTo>
                <a:lnTo>
                  <a:pt x="4720684" y="3500874"/>
                </a:lnTo>
                <a:lnTo>
                  <a:pt x="4674680" y="3462119"/>
                </a:lnTo>
                <a:lnTo>
                  <a:pt x="4629169" y="3420588"/>
                </a:lnTo>
                <a:lnTo>
                  <a:pt x="4584015" y="3376374"/>
                </a:lnTo>
                <a:lnTo>
                  <a:pt x="4539080" y="3329569"/>
                </a:lnTo>
                <a:lnTo>
                  <a:pt x="4494229" y="3280266"/>
                </a:lnTo>
                <a:lnTo>
                  <a:pt x="4449326" y="3228558"/>
                </a:lnTo>
                <a:lnTo>
                  <a:pt x="4404233" y="3174536"/>
                </a:lnTo>
                <a:lnTo>
                  <a:pt x="4358814" y="3118293"/>
                </a:lnTo>
                <a:lnTo>
                  <a:pt x="4312934" y="3059922"/>
                </a:lnTo>
                <a:lnTo>
                  <a:pt x="4266455" y="2999515"/>
                </a:lnTo>
                <a:lnTo>
                  <a:pt x="4242948" y="2968577"/>
                </a:lnTo>
                <a:lnTo>
                  <a:pt x="4219241" y="2937164"/>
                </a:lnTo>
                <a:lnTo>
                  <a:pt x="4195316" y="2905289"/>
                </a:lnTo>
                <a:lnTo>
                  <a:pt x="4171156" y="2872963"/>
                </a:lnTo>
                <a:lnTo>
                  <a:pt x="4046237" y="2704966"/>
                </a:lnTo>
                <a:lnTo>
                  <a:pt x="3994028" y="2635013"/>
                </a:lnTo>
                <a:lnTo>
                  <a:pt x="3967376" y="2599493"/>
                </a:lnTo>
                <a:lnTo>
                  <a:pt x="3940335" y="2563625"/>
                </a:lnTo>
                <a:lnTo>
                  <a:pt x="3912889" y="2527422"/>
                </a:lnTo>
                <a:lnTo>
                  <a:pt x="3885020" y="2490894"/>
                </a:lnTo>
                <a:lnTo>
                  <a:pt x="3856712" y="2454054"/>
                </a:lnTo>
                <a:lnTo>
                  <a:pt x="3827948" y="2416913"/>
                </a:lnTo>
                <a:lnTo>
                  <a:pt x="3798710" y="2379483"/>
                </a:lnTo>
                <a:lnTo>
                  <a:pt x="3768981" y="2341774"/>
                </a:lnTo>
                <a:lnTo>
                  <a:pt x="3738745" y="2303800"/>
                </a:lnTo>
                <a:lnTo>
                  <a:pt x="3707984" y="2265570"/>
                </a:lnTo>
                <a:lnTo>
                  <a:pt x="3676681" y="2227097"/>
                </a:lnTo>
                <a:lnTo>
                  <a:pt x="3644820" y="2188392"/>
                </a:lnTo>
                <a:lnTo>
                  <a:pt x="3612382" y="2149468"/>
                </a:lnTo>
                <a:lnTo>
                  <a:pt x="3579352" y="2110334"/>
                </a:lnTo>
                <a:lnTo>
                  <a:pt x="3545712" y="2071004"/>
                </a:lnTo>
                <a:lnTo>
                  <a:pt x="3511444" y="2031488"/>
                </a:lnTo>
                <a:lnTo>
                  <a:pt x="3476533" y="1991798"/>
                </a:lnTo>
                <a:lnTo>
                  <a:pt x="3440961" y="1951946"/>
                </a:lnTo>
                <a:lnTo>
                  <a:pt x="3404710" y="1911943"/>
                </a:lnTo>
                <a:lnTo>
                  <a:pt x="3367764" y="1871801"/>
                </a:lnTo>
                <a:lnTo>
                  <a:pt x="3330107" y="1831531"/>
                </a:lnTo>
                <a:lnTo>
                  <a:pt x="3291719" y="1791145"/>
                </a:lnTo>
                <a:lnTo>
                  <a:pt x="3252586" y="1750654"/>
                </a:lnTo>
                <a:lnTo>
                  <a:pt x="3212689" y="1710070"/>
                </a:lnTo>
                <a:lnTo>
                  <a:pt x="3172011" y="1669405"/>
                </a:lnTo>
                <a:lnTo>
                  <a:pt x="3130536" y="1628669"/>
                </a:lnTo>
                <a:lnTo>
                  <a:pt x="3088247" y="1587876"/>
                </a:lnTo>
                <a:lnTo>
                  <a:pt x="3045126" y="1547035"/>
                </a:lnTo>
                <a:lnTo>
                  <a:pt x="3001156" y="1506159"/>
                </a:lnTo>
                <a:lnTo>
                  <a:pt x="2956321" y="1465260"/>
                </a:lnTo>
                <a:lnTo>
                  <a:pt x="2910603" y="1424348"/>
                </a:lnTo>
                <a:lnTo>
                  <a:pt x="2863985" y="1383436"/>
                </a:lnTo>
                <a:lnTo>
                  <a:pt x="2816450" y="1342535"/>
                </a:lnTo>
                <a:lnTo>
                  <a:pt x="2784851" y="1317961"/>
                </a:lnTo>
                <a:lnTo>
                  <a:pt x="2748754" y="1293992"/>
                </a:lnTo>
                <a:lnTo>
                  <a:pt x="2708369" y="1270561"/>
                </a:lnTo>
                <a:lnTo>
                  <a:pt x="2663906" y="1247597"/>
                </a:lnTo>
                <a:lnTo>
                  <a:pt x="2615574" y="1225032"/>
                </a:lnTo>
                <a:lnTo>
                  <a:pt x="2563585" y="1202797"/>
                </a:lnTo>
                <a:lnTo>
                  <a:pt x="2508147" y="1180823"/>
                </a:lnTo>
                <a:lnTo>
                  <a:pt x="2449471" y="1159040"/>
                </a:lnTo>
                <a:lnTo>
                  <a:pt x="2387767" y="1137379"/>
                </a:lnTo>
                <a:lnTo>
                  <a:pt x="2323245" y="1115773"/>
                </a:lnTo>
                <a:lnTo>
                  <a:pt x="2256114" y="1094151"/>
                </a:lnTo>
                <a:lnTo>
                  <a:pt x="2150989" y="1061539"/>
                </a:lnTo>
                <a:lnTo>
                  <a:pt x="1730821" y="936572"/>
                </a:lnTo>
                <a:lnTo>
                  <a:pt x="1487577" y="861907"/>
                </a:lnTo>
                <a:lnTo>
                  <a:pt x="1364596" y="822077"/>
                </a:lnTo>
                <a:lnTo>
                  <a:pt x="1282587" y="794441"/>
                </a:lnTo>
                <a:lnTo>
                  <a:pt x="1200805" y="765858"/>
                </a:lnTo>
                <a:lnTo>
                  <a:pt x="1119460" y="736259"/>
                </a:lnTo>
                <a:lnTo>
                  <a:pt x="1079017" y="721057"/>
                </a:lnTo>
                <a:lnTo>
                  <a:pt x="1038763" y="705575"/>
                </a:lnTo>
                <a:lnTo>
                  <a:pt x="998723" y="689805"/>
                </a:lnTo>
                <a:lnTo>
                  <a:pt x="958923" y="673737"/>
                </a:lnTo>
                <a:lnTo>
                  <a:pt x="919390" y="657364"/>
                </a:lnTo>
                <a:lnTo>
                  <a:pt x="880151" y="640676"/>
                </a:lnTo>
                <a:lnTo>
                  <a:pt x="841230" y="623666"/>
                </a:lnTo>
                <a:lnTo>
                  <a:pt x="802656" y="606323"/>
                </a:lnTo>
                <a:lnTo>
                  <a:pt x="764453" y="588641"/>
                </a:lnTo>
                <a:lnTo>
                  <a:pt x="726648" y="570610"/>
                </a:lnTo>
                <a:lnTo>
                  <a:pt x="689268" y="552221"/>
                </a:lnTo>
                <a:lnTo>
                  <a:pt x="652339" y="533466"/>
                </a:lnTo>
                <a:lnTo>
                  <a:pt x="615886" y="514336"/>
                </a:lnTo>
                <a:lnTo>
                  <a:pt x="579936" y="494823"/>
                </a:lnTo>
                <a:lnTo>
                  <a:pt x="544516" y="474918"/>
                </a:lnTo>
                <a:lnTo>
                  <a:pt x="509652" y="454612"/>
                </a:lnTo>
                <a:lnTo>
                  <a:pt x="475369" y="433897"/>
                </a:lnTo>
                <a:lnTo>
                  <a:pt x="441695" y="412764"/>
                </a:lnTo>
                <a:lnTo>
                  <a:pt x="408655" y="391205"/>
                </a:lnTo>
                <a:lnTo>
                  <a:pt x="376275" y="369210"/>
                </a:lnTo>
                <a:lnTo>
                  <a:pt x="344583" y="346772"/>
                </a:lnTo>
                <a:lnTo>
                  <a:pt x="313604" y="323881"/>
                </a:lnTo>
                <a:lnTo>
                  <a:pt x="283364" y="300529"/>
                </a:lnTo>
                <a:lnTo>
                  <a:pt x="225208" y="252408"/>
                </a:lnTo>
                <a:lnTo>
                  <a:pt x="170324" y="202340"/>
                </a:lnTo>
                <a:lnTo>
                  <a:pt x="118923" y="150255"/>
                </a:lnTo>
                <a:lnTo>
                  <a:pt x="71216" y="96084"/>
                </a:lnTo>
                <a:lnTo>
                  <a:pt x="27411" y="39759"/>
                </a:lnTo>
                <a:lnTo>
                  <a:pt x="0" y="0"/>
                </a:lnTo>
                <a:lnTo>
                  <a:pt x="5052606" y="0"/>
                </a:lnTo>
                <a:lnTo>
                  <a:pt x="5052606" y="3682143"/>
                </a:lnTo>
                <a:close/>
              </a:path>
            </a:pathLst>
          </a:custGeom>
          <a:solidFill>
            <a:srgbClr val="EFC8B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0" name="Picture 6" descr="C:\Users\Kinder\Desktop\JGi9-dlEuuCyspFQHs7_sliJFECYEYg68Yzwclgjs3z0BVumWtqkUI4C_ZuPWe8Ej02ykELnLaPRC8Rnc1z4557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3826">
            <a:off x="10181642" y="2684488"/>
            <a:ext cx="3747358" cy="4996477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95300"/>
            <a:ext cx="8229600" cy="1215717"/>
          </a:xfrm>
        </p:spPr>
        <p:txBody>
          <a:bodyPr/>
          <a:lstStyle/>
          <a:p>
            <a:pPr algn="ctr"/>
            <a:r>
              <a:rPr lang="ru-RU" b="1" dirty="0" smtClean="0"/>
              <a:t> </a:t>
            </a:r>
            <a:r>
              <a:rPr lang="ru-RU" sz="2400" b="1" dirty="0" smtClean="0"/>
              <a:t>Российский летний турнир-конференция «ШАГИ В НАУКУ - ЮГ» </a:t>
            </a:r>
          </a:p>
          <a:p>
            <a:pPr algn="ctr"/>
            <a:r>
              <a:rPr lang="ru-RU" sz="2400" b="1" dirty="0" smtClean="0"/>
              <a:t>г. Сочи, 2021г. </a:t>
            </a:r>
            <a:endParaRPr lang="ru-RU" sz="2400" b="1" dirty="0"/>
          </a:p>
        </p:txBody>
      </p:sp>
      <p:pic>
        <p:nvPicPr>
          <p:cNvPr id="1026" name="Picture 2" descr="C:\Users\Kinder\Desktop\5W4ru8YbKvA-AqSppJSG2QryFvWTQxJ7HX8aPkhIj3akDpmk-JDVC9nUD_rTcjWellTf_8IKhawejzhXK8_YzT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5905500"/>
            <a:ext cx="5477518" cy="4038600"/>
          </a:xfrm>
          <a:prstGeom prst="rect">
            <a:avLst/>
          </a:prstGeom>
          <a:noFill/>
        </p:spPr>
      </p:pic>
      <p:pic>
        <p:nvPicPr>
          <p:cNvPr id="1027" name="Picture 3" descr="C:\Users\Kinder\Desktop\D0iY7sN9qQxqyZMp_qpCJsXO7aD9JxTi6d0AVVY2M-sklCkrJuiBcSYNT8QP6SyCbK3svXC8U0tSDD_eulZ-pS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5352">
            <a:off x="660114" y="2375239"/>
            <a:ext cx="5213278" cy="3909959"/>
          </a:xfrm>
          <a:prstGeom prst="rect">
            <a:avLst/>
          </a:prstGeom>
          <a:noFill/>
        </p:spPr>
      </p:pic>
      <p:pic>
        <p:nvPicPr>
          <p:cNvPr id="1028" name="Picture 4" descr="C:\Users\Kinder\Desktop\0Dnc2U1Hc6MoNaZ9Ob0V0BRYGKa70yyflTtv8qs5E9mPUKCwW_MZvm6-_bA2400BkZImkwLCj2HV8LVYf9MrPfs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000500"/>
            <a:ext cx="4267200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53600" y="571500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 конкурс молодежных образовательных и научных организаций на лучшую работу "Моя законотворческая инициатива " по направлению "Социальная политика", г.   Москва. 2022 г.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inder\Desktop\H7O00_3q8ASo87F0z0h69iG5jiTPangI94fP4fy7ohWnQtuJ3rX_4pSMNjGvkACO5hKZp1pvM9BIFPNQQqbU1tO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87450" y="4914900"/>
            <a:ext cx="3638550" cy="485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9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495300"/>
            <a:ext cx="7696200" cy="954107"/>
          </a:xfrm>
        </p:spPr>
        <p:txBody>
          <a:bodyPr/>
          <a:lstStyle/>
          <a:p>
            <a:pPr algn="ctr"/>
            <a:r>
              <a:rPr lang="ru-RU" b="1" dirty="0" smtClean="0"/>
              <a:t>Всероссийский конкурс сочинений </a:t>
            </a:r>
          </a:p>
          <a:p>
            <a:pPr algn="ctr"/>
            <a:r>
              <a:rPr lang="ru-RU" b="1" dirty="0" smtClean="0"/>
              <a:t>«Без срока давности» 2021 г. </a:t>
            </a:r>
            <a:endParaRPr lang="ru-RU" b="1" dirty="0"/>
          </a:p>
        </p:txBody>
      </p:sp>
      <p:pic>
        <p:nvPicPr>
          <p:cNvPr id="3074" name="Picture 2" descr="C:\Users\Kinder\Desktop\0lkRF5tlamA_YtQdIqouI42IoITyL73mPmfB7oMR-V_g4abCispj1h0fqy0y8f-W0ACNWmZmwqD_KbuE4USDF_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8300"/>
            <a:ext cx="5418667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786813" y="342900"/>
            <a:ext cx="8510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Всероссийский фестиваль наук и искусств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«Творческий потенциал России» г. Москва  2021 г.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Kinder\Desktop\p703TQEbAWSrVyfn985tdly7bZ3BXIp2Z0iJJ8g6TfWXki5cpeY76T7iilIGfWYp3Xjeu-VufvdAX0nMW6dbmkp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9584">
            <a:off x="9099174" y="2256266"/>
            <a:ext cx="4343400" cy="3495080"/>
          </a:xfrm>
          <a:prstGeom prst="rect">
            <a:avLst/>
          </a:prstGeom>
          <a:noFill/>
        </p:spPr>
      </p:pic>
      <p:pic>
        <p:nvPicPr>
          <p:cNvPr id="3076" name="Picture 4" descr="C:\Users\Kinder\Desktop\vquT2LZGCKHGn0qeM6AVcOmMSIXo3zOtPQ8Ae7NBFv0LSLYHWJwRxAccoo7Ilbykivnybcmaj7X9qY6htGqVol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30213" y="1695450"/>
            <a:ext cx="4471987" cy="3353990"/>
          </a:xfrm>
          <a:prstGeom prst="rect">
            <a:avLst/>
          </a:prstGeom>
          <a:noFill/>
        </p:spPr>
      </p:pic>
      <p:pic>
        <p:nvPicPr>
          <p:cNvPr id="3077" name="Picture 5" descr="C:\Users\Kinder\Desktop\GiNNYpTGSmVCRxTNv51IVmN3u_ZAYU2xHQeXB9h5AgYu7KYsA38II9BI1S8mwfPOLu1NOPXKd06XNMnjCRxFVJF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96613" y="4972050"/>
            <a:ext cx="5410200" cy="40576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49911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 обучающихся Свердловской области 2022 г.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Kinder\Desktop\utRUmFuqa3g1A8it6PdorTRayyS_7zrM4SQ7-04x0iM-2-bYZe2BdJjWkdbWqY2EpPNP-OaIiqN2lpt6j21bHd3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6362700"/>
            <a:ext cx="4572000" cy="3429000"/>
          </a:xfrm>
          <a:prstGeom prst="rect">
            <a:avLst/>
          </a:prstGeom>
          <a:noFill/>
        </p:spPr>
      </p:pic>
      <p:pic>
        <p:nvPicPr>
          <p:cNvPr id="3079" name="Picture 7" descr="C:\Users\Kinder\Desktop\CzXZ-T5yrCOn7m5sHzbREi7ub9Vh3_X4gCI-bNq4ShZ1ihIvbieJleaRD7wRw2v7xtOUmtXZ046RpZSd2OEcjxG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3448">
            <a:off x="4820608" y="6620262"/>
            <a:ext cx="4572000" cy="3429000"/>
          </a:xfrm>
          <a:prstGeom prst="rect">
            <a:avLst/>
          </a:prstGeom>
          <a:noFill/>
        </p:spPr>
      </p:pic>
      <p:pic>
        <p:nvPicPr>
          <p:cNvPr id="1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54272" y="7894343"/>
            <a:ext cx="7333726" cy="239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/>
          <p:cNvSpPr/>
          <p:nvPr/>
        </p:nvSpPr>
        <p:spPr>
          <a:xfrm rot="16200000">
            <a:off x="-159107" y="159109"/>
            <a:ext cx="3505288" cy="3187071"/>
          </a:xfrm>
          <a:custGeom>
            <a:avLst/>
            <a:gdLst/>
            <a:ahLst/>
            <a:cxnLst/>
            <a:rect l="l" t="t" r="r" b="b"/>
            <a:pathLst>
              <a:path w="5052694" h="3682365">
                <a:moveTo>
                  <a:pt x="5052606" y="3682143"/>
                </a:moveTo>
                <a:lnTo>
                  <a:pt x="5014692" y="3669947"/>
                </a:lnTo>
                <a:lnTo>
                  <a:pt x="4962867" y="3649785"/>
                </a:lnTo>
                <a:lnTo>
                  <a:pt x="4912354" y="3626294"/>
                </a:lnTo>
                <a:lnTo>
                  <a:pt x="4863015" y="3599564"/>
                </a:lnTo>
                <a:lnTo>
                  <a:pt x="4814715" y="3569689"/>
                </a:lnTo>
                <a:lnTo>
                  <a:pt x="4767316" y="3536762"/>
                </a:lnTo>
                <a:lnTo>
                  <a:pt x="4720684" y="3500874"/>
                </a:lnTo>
                <a:lnTo>
                  <a:pt x="4674680" y="3462119"/>
                </a:lnTo>
                <a:lnTo>
                  <a:pt x="4629169" y="3420588"/>
                </a:lnTo>
                <a:lnTo>
                  <a:pt x="4584015" y="3376374"/>
                </a:lnTo>
                <a:lnTo>
                  <a:pt x="4539080" y="3329569"/>
                </a:lnTo>
                <a:lnTo>
                  <a:pt x="4494229" y="3280266"/>
                </a:lnTo>
                <a:lnTo>
                  <a:pt x="4449326" y="3228558"/>
                </a:lnTo>
                <a:lnTo>
                  <a:pt x="4404233" y="3174536"/>
                </a:lnTo>
                <a:lnTo>
                  <a:pt x="4358814" y="3118293"/>
                </a:lnTo>
                <a:lnTo>
                  <a:pt x="4312934" y="3059922"/>
                </a:lnTo>
                <a:lnTo>
                  <a:pt x="4266455" y="2999515"/>
                </a:lnTo>
                <a:lnTo>
                  <a:pt x="4242948" y="2968577"/>
                </a:lnTo>
                <a:lnTo>
                  <a:pt x="4219241" y="2937164"/>
                </a:lnTo>
                <a:lnTo>
                  <a:pt x="4195316" y="2905289"/>
                </a:lnTo>
                <a:lnTo>
                  <a:pt x="4171156" y="2872963"/>
                </a:lnTo>
                <a:lnTo>
                  <a:pt x="4046237" y="2704966"/>
                </a:lnTo>
                <a:lnTo>
                  <a:pt x="3994028" y="2635013"/>
                </a:lnTo>
                <a:lnTo>
                  <a:pt x="3967376" y="2599493"/>
                </a:lnTo>
                <a:lnTo>
                  <a:pt x="3940335" y="2563625"/>
                </a:lnTo>
                <a:lnTo>
                  <a:pt x="3912889" y="2527422"/>
                </a:lnTo>
                <a:lnTo>
                  <a:pt x="3885020" y="2490894"/>
                </a:lnTo>
                <a:lnTo>
                  <a:pt x="3856712" y="2454054"/>
                </a:lnTo>
                <a:lnTo>
                  <a:pt x="3827948" y="2416913"/>
                </a:lnTo>
                <a:lnTo>
                  <a:pt x="3798710" y="2379483"/>
                </a:lnTo>
                <a:lnTo>
                  <a:pt x="3768981" y="2341774"/>
                </a:lnTo>
                <a:lnTo>
                  <a:pt x="3738745" y="2303800"/>
                </a:lnTo>
                <a:lnTo>
                  <a:pt x="3707984" y="2265570"/>
                </a:lnTo>
                <a:lnTo>
                  <a:pt x="3676681" y="2227097"/>
                </a:lnTo>
                <a:lnTo>
                  <a:pt x="3644820" y="2188392"/>
                </a:lnTo>
                <a:lnTo>
                  <a:pt x="3612382" y="2149468"/>
                </a:lnTo>
                <a:lnTo>
                  <a:pt x="3579352" y="2110334"/>
                </a:lnTo>
                <a:lnTo>
                  <a:pt x="3545712" y="2071004"/>
                </a:lnTo>
                <a:lnTo>
                  <a:pt x="3511444" y="2031488"/>
                </a:lnTo>
                <a:lnTo>
                  <a:pt x="3476533" y="1991798"/>
                </a:lnTo>
                <a:lnTo>
                  <a:pt x="3440961" y="1951946"/>
                </a:lnTo>
                <a:lnTo>
                  <a:pt x="3404710" y="1911943"/>
                </a:lnTo>
                <a:lnTo>
                  <a:pt x="3367764" y="1871801"/>
                </a:lnTo>
                <a:lnTo>
                  <a:pt x="3330107" y="1831531"/>
                </a:lnTo>
                <a:lnTo>
                  <a:pt x="3291719" y="1791145"/>
                </a:lnTo>
                <a:lnTo>
                  <a:pt x="3252586" y="1750654"/>
                </a:lnTo>
                <a:lnTo>
                  <a:pt x="3212689" y="1710070"/>
                </a:lnTo>
                <a:lnTo>
                  <a:pt x="3172011" y="1669405"/>
                </a:lnTo>
                <a:lnTo>
                  <a:pt x="3130536" y="1628669"/>
                </a:lnTo>
                <a:lnTo>
                  <a:pt x="3088247" y="1587876"/>
                </a:lnTo>
                <a:lnTo>
                  <a:pt x="3045126" y="1547035"/>
                </a:lnTo>
                <a:lnTo>
                  <a:pt x="3001156" y="1506159"/>
                </a:lnTo>
                <a:lnTo>
                  <a:pt x="2956321" y="1465260"/>
                </a:lnTo>
                <a:lnTo>
                  <a:pt x="2910603" y="1424348"/>
                </a:lnTo>
                <a:lnTo>
                  <a:pt x="2863985" y="1383436"/>
                </a:lnTo>
                <a:lnTo>
                  <a:pt x="2816450" y="1342535"/>
                </a:lnTo>
                <a:lnTo>
                  <a:pt x="2784851" y="1317961"/>
                </a:lnTo>
                <a:lnTo>
                  <a:pt x="2748754" y="1293992"/>
                </a:lnTo>
                <a:lnTo>
                  <a:pt x="2708369" y="1270561"/>
                </a:lnTo>
                <a:lnTo>
                  <a:pt x="2663906" y="1247597"/>
                </a:lnTo>
                <a:lnTo>
                  <a:pt x="2615574" y="1225032"/>
                </a:lnTo>
                <a:lnTo>
                  <a:pt x="2563585" y="1202797"/>
                </a:lnTo>
                <a:lnTo>
                  <a:pt x="2508147" y="1180823"/>
                </a:lnTo>
                <a:lnTo>
                  <a:pt x="2449471" y="1159040"/>
                </a:lnTo>
                <a:lnTo>
                  <a:pt x="2387767" y="1137379"/>
                </a:lnTo>
                <a:lnTo>
                  <a:pt x="2323245" y="1115773"/>
                </a:lnTo>
                <a:lnTo>
                  <a:pt x="2256114" y="1094151"/>
                </a:lnTo>
                <a:lnTo>
                  <a:pt x="2150989" y="1061539"/>
                </a:lnTo>
                <a:lnTo>
                  <a:pt x="1730821" y="936572"/>
                </a:lnTo>
                <a:lnTo>
                  <a:pt x="1487577" y="861907"/>
                </a:lnTo>
                <a:lnTo>
                  <a:pt x="1364596" y="822077"/>
                </a:lnTo>
                <a:lnTo>
                  <a:pt x="1282587" y="794441"/>
                </a:lnTo>
                <a:lnTo>
                  <a:pt x="1200805" y="765858"/>
                </a:lnTo>
                <a:lnTo>
                  <a:pt x="1119460" y="736259"/>
                </a:lnTo>
                <a:lnTo>
                  <a:pt x="1079017" y="721057"/>
                </a:lnTo>
                <a:lnTo>
                  <a:pt x="1038763" y="705575"/>
                </a:lnTo>
                <a:lnTo>
                  <a:pt x="998723" y="689805"/>
                </a:lnTo>
                <a:lnTo>
                  <a:pt x="958923" y="673737"/>
                </a:lnTo>
                <a:lnTo>
                  <a:pt x="919390" y="657364"/>
                </a:lnTo>
                <a:lnTo>
                  <a:pt x="880151" y="640676"/>
                </a:lnTo>
                <a:lnTo>
                  <a:pt x="841230" y="623666"/>
                </a:lnTo>
                <a:lnTo>
                  <a:pt x="802656" y="606323"/>
                </a:lnTo>
                <a:lnTo>
                  <a:pt x="764453" y="588641"/>
                </a:lnTo>
                <a:lnTo>
                  <a:pt x="726648" y="570610"/>
                </a:lnTo>
                <a:lnTo>
                  <a:pt x="689268" y="552221"/>
                </a:lnTo>
                <a:lnTo>
                  <a:pt x="652339" y="533466"/>
                </a:lnTo>
                <a:lnTo>
                  <a:pt x="615886" y="514336"/>
                </a:lnTo>
                <a:lnTo>
                  <a:pt x="579936" y="494823"/>
                </a:lnTo>
                <a:lnTo>
                  <a:pt x="544516" y="474918"/>
                </a:lnTo>
                <a:lnTo>
                  <a:pt x="509652" y="454612"/>
                </a:lnTo>
                <a:lnTo>
                  <a:pt x="475369" y="433897"/>
                </a:lnTo>
                <a:lnTo>
                  <a:pt x="441695" y="412764"/>
                </a:lnTo>
                <a:lnTo>
                  <a:pt x="408655" y="391205"/>
                </a:lnTo>
                <a:lnTo>
                  <a:pt x="376275" y="369210"/>
                </a:lnTo>
                <a:lnTo>
                  <a:pt x="344583" y="346772"/>
                </a:lnTo>
                <a:lnTo>
                  <a:pt x="313604" y="323881"/>
                </a:lnTo>
                <a:lnTo>
                  <a:pt x="283364" y="300529"/>
                </a:lnTo>
                <a:lnTo>
                  <a:pt x="225208" y="252408"/>
                </a:lnTo>
                <a:lnTo>
                  <a:pt x="170324" y="202340"/>
                </a:lnTo>
                <a:lnTo>
                  <a:pt x="118923" y="150255"/>
                </a:lnTo>
                <a:lnTo>
                  <a:pt x="71216" y="96084"/>
                </a:lnTo>
                <a:lnTo>
                  <a:pt x="27411" y="39759"/>
                </a:lnTo>
                <a:lnTo>
                  <a:pt x="0" y="0"/>
                </a:lnTo>
                <a:lnTo>
                  <a:pt x="5052606" y="0"/>
                </a:lnTo>
                <a:lnTo>
                  <a:pt x="5052606" y="3682143"/>
                </a:lnTo>
                <a:close/>
              </a:path>
            </a:pathLst>
          </a:custGeom>
          <a:solidFill>
            <a:srgbClr val="EFC8B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7" name="Picture 9" descr="C:\Users\Kinder\Desktop\fGeFHuCV6PbtrHDtboX9ZrZ4GXOhXXBjcQwcgwYigxUfHIbzDurYlbhJx-GT5Hd4d4p1S6m1h2Ccqo1h4PkPJrp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5344">
            <a:off x="8304251" y="4593825"/>
            <a:ext cx="5148047" cy="3430691"/>
          </a:xfrm>
          <a:prstGeom prst="rect">
            <a:avLst/>
          </a:prstGeom>
          <a:noFill/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838200" y="495301"/>
            <a:ext cx="8077200" cy="1431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 Российский летний турнир-конференция «ШАГИ В НАУКУ - ЮГ»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г. Сочи, 2022 г. </a:t>
            </a:r>
            <a:endParaRPr kumimoji="0" lang="ru-RU" sz="31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pic>
        <p:nvPicPr>
          <p:cNvPr id="2050" name="Picture 2" descr="C:\Users\Kinder\Desktop\NQ9LApyR8InRuHq_pGCLUb5y9BzOQ4082wroa2kbHZkBhJmjncEHMF_k1zWErnVeLm-HCws3SYcVd-ExcvX6KAG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2626">
            <a:off x="434830" y="6259747"/>
            <a:ext cx="5334000" cy="3554611"/>
          </a:xfrm>
          <a:prstGeom prst="rect">
            <a:avLst/>
          </a:prstGeom>
          <a:noFill/>
        </p:spPr>
      </p:pic>
      <p:pic>
        <p:nvPicPr>
          <p:cNvPr id="2051" name="Picture 3" descr="C:\Users\Kinder\Desktop\7YEAEjP9KBsGjtak-rXpONlB-r-45EKYu_IRZEuAZir13uuOzdGi-NeSQ_19MuRIHkAl4ltyaiSoXF6lJ6PmGe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3217">
            <a:off x="248875" y="2733046"/>
            <a:ext cx="4537560" cy="3023858"/>
          </a:xfrm>
          <a:prstGeom prst="rect">
            <a:avLst/>
          </a:prstGeom>
          <a:noFill/>
        </p:spPr>
      </p:pic>
      <p:pic>
        <p:nvPicPr>
          <p:cNvPr id="2052" name="Picture 4" descr="C:\Users\Kinder\Desktop\1Jr7HuEbHK0_Ne9R7CvqHbU2426k4bUy4n44T5AT52Fd9JLVaHL8VkDyiWirzu-rx45Uv6s7PSV6h0FV0puLTy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467100"/>
            <a:ext cx="5334000" cy="35546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210800" y="571500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Тренировочные сборы по литературе в школе «Коалиция»,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г. Москва 2022 г.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C:\Users\Kinder\Desktop\RDqdVVAz-faIDQI61_ehZYSQ_0tyhSmP4lJN0rHMgtsmjAniHUZB3eqOxaxKESlf7cA-oEgzYhpgeorAYQOl-O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96800" y="2247900"/>
            <a:ext cx="5538392" cy="3690819"/>
          </a:xfrm>
          <a:prstGeom prst="rect">
            <a:avLst/>
          </a:prstGeom>
          <a:noFill/>
        </p:spPr>
      </p:pic>
      <p:pic>
        <p:nvPicPr>
          <p:cNvPr id="2056" name="Picture 8" descr="C:\Users\Kinder\Desktop\zlP5Q9wt_-7ivkp6a7wRIkTkC9CuV2mFecGTBUI1Q-oUCC8IpYOhCLz6CS9WFzReRELEJZMgDMlMOC5kNcQosNL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73000" y="6311979"/>
            <a:ext cx="5385992" cy="3589259"/>
          </a:xfrm>
          <a:prstGeom prst="rect">
            <a:avLst/>
          </a:prstGeom>
          <a:noFill/>
        </p:spPr>
      </p:pic>
      <p:sp>
        <p:nvSpPr>
          <p:cNvPr id="14" name="object 3"/>
          <p:cNvSpPr/>
          <p:nvPr/>
        </p:nvSpPr>
        <p:spPr>
          <a:xfrm>
            <a:off x="14782712" y="0"/>
            <a:ext cx="3505288" cy="3187071"/>
          </a:xfrm>
          <a:custGeom>
            <a:avLst/>
            <a:gdLst/>
            <a:ahLst/>
            <a:cxnLst/>
            <a:rect l="l" t="t" r="r" b="b"/>
            <a:pathLst>
              <a:path w="5052694" h="3682365">
                <a:moveTo>
                  <a:pt x="5052606" y="3682143"/>
                </a:moveTo>
                <a:lnTo>
                  <a:pt x="5014692" y="3669947"/>
                </a:lnTo>
                <a:lnTo>
                  <a:pt x="4962867" y="3649785"/>
                </a:lnTo>
                <a:lnTo>
                  <a:pt x="4912354" y="3626294"/>
                </a:lnTo>
                <a:lnTo>
                  <a:pt x="4863015" y="3599564"/>
                </a:lnTo>
                <a:lnTo>
                  <a:pt x="4814715" y="3569689"/>
                </a:lnTo>
                <a:lnTo>
                  <a:pt x="4767316" y="3536762"/>
                </a:lnTo>
                <a:lnTo>
                  <a:pt x="4720684" y="3500874"/>
                </a:lnTo>
                <a:lnTo>
                  <a:pt x="4674680" y="3462119"/>
                </a:lnTo>
                <a:lnTo>
                  <a:pt x="4629169" y="3420588"/>
                </a:lnTo>
                <a:lnTo>
                  <a:pt x="4584015" y="3376374"/>
                </a:lnTo>
                <a:lnTo>
                  <a:pt x="4539080" y="3329569"/>
                </a:lnTo>
                <a:lnTo>
                  <a:pt x="4494229" y="3280266"/>
                </a:lnTo>
                <a:lnTo>
                  <a:pt x="4449326" y="3228558"/>
                </a:lnTo>
                <a:lnTo>
                  <a:pt x="4404233" y="3174536"/>
                </a:lnTo>
                <a:lnTo>
                  <a:pt x="4358814" y="3118293"/>
                </a:lnTo>
                <a:lnTo>
                  <a:pt x="4312934" y="3059922"/>
                </a:lnTo>
                <a:lnTo>
                  <a:pt x="4266455" y="2999515"/>
                </a:lnTo>
                <a:lnTo>
                  <a:pt x="4242948" y="2968577"/>
                </a:lnTo>
                <a:lnTo>
                  <a:pt x="4219241" y="2937164"/>
                </a:lnTo>
                <a:lnTo>
                  <a:pt x="4195316" y="2905289"/>
                </a:lnTo>
                <a:lnTo>
                  <a:pt x="4171156" y="2872963"/>
                </a:lnTo>
                <a:lnTo>
                  <a:pt x="4046237" y="2704966"/>
                </a:lnTo>
                <a:lnTo>
                  <a:pt x="3994028" y="2635013"/>
                </a:lnTo>
                <a:lnTo>
                  <a:pt x="3967376" y="2599493"/>
                </a:lnTo>
                <a:lnTo>
                  <a:pt x="3940335" y="2563625"/>
                </a:lnTo>
                <a:lnTo>
                  <a:pt x="3912889" y="2527422"/>
                </a:lnTo>
                <a:lnTo>
                  <a:pt x="3885020" y="2490894"/>
                </a:lnTo>
                <a:lnTo>
                  <a:pt x="3856712" y="2454054"/>
                </a:lnTo>
                <a:lnTo>
                  <a:pt x="3827948" y="2416913"/>
                </a:lnTo>
                <a:lnTo>
                  <a:pt x="3798710" y="2379483"/>
                </a:lnTo>
                <a:lnTo>
                  <a:pt x="3768981" y="2341774"/>
                </a:lnTo>
                <a:lnTo>
                  <a:pt x="3738745" y="2303800"/>
                </a:lnTo>
                <a:lnTo>
                  <a:pt x="3707984" y="2265570"/>
                </a:lnTo>
                <a:lnTo>
                  <a:pt x="3676681" y="2227097"/>
                </a:lnTo>
                <a:lnTo>
                  <a:pt x="3644820" y="2188392"/>
                </a:lnTo>
                <a:lnTo>
                  <a:pt x="3612382" y="2149468"/>
                </a:lnTo>
                <a:lnTo>
                  <a:pt x="3579352" y="2110334"/>
                </a:lnTo>
                <a:lnTo>
                  <a:pt x="3545712" y="2071004"/>
                </a:lnTo>
                <a:lnTo>
                  <a:pt x="3511444" y="2031488"/>
                </a:lnTo>
                <a:lnTo>
                  <a:pt x="3476533" y="1991798"/>
                </a:lnTo>
                <a:lnTo>
                  <a:pt x="3440961" y="1951946"/>
                </a:lnTo>
                <a:lnTo>
                  <a:pt x="3404710" y="1911943"/>
                </a:lnTo>
                <a:lnTo>
                  <a:pt x="3367764" y="1871801"/>
                </a:lnTo>
                <a:lnTo>
                  <a:pt x="3330107" y="1831531"/>
                </a:lnTo>
                <a:lnTo>
                  <a:pt x="3291719" y="1791145"/>
                </a:lnTo>
                <a:lnTo>
                  <a:pt x="3252586" y="1750654"/>
                </a:lnTo>
                <a:lnTo>
                  <a:pt x="3212689" y="1710070"/>
                </a:lnTo>
                <a:lnTo>
                  <a:pt x="3172011" y="1669405"/>
                </a:lnTo>
                <a:lnTo>
                  <a:pt x="3130536" y="1628669"/>
                </a:lnTo>
                <a:lnTo>
                  <a:pt x="3088247" y="1587876"/>
                </a:lnTo>
                <a:lnTo>
                  <a:pt x="3045126" y="1547035"/>
                </a:lnTo>
                <a:lnTo>
                  <a:pt x="3001156" y="1506159"/>
                </a:lnTo>
                <a:lnTo>
                  <a:pt x="2956321" y="1465260"/>
                </a:lnTo>
                <a:lnTo>
                  <a:pt x="2910603" y="1424348"/>
                </a:lnTo>
                <a:lnTo>
                  <a:pt x="2863985" y="1383436"/>
                </a:lnTo>
                <a:lnTo>
                  <a:pt x="2816450" y="1342535"/>
                </a:lnTo>
                <a:lnTo>
                  <a:pt x="2784851" y="1317961"/>
                </a:lnTo>
                <a:lnTo>
                  <a:pt x="2748754" y="1293992"/>
                </a:lnTo>
                <a:lnTo>
                  <a:pt x="2708369" y="1270561"/>
                </a:lnTo>
                <a:lnTo>
                  <a:pt x="2663906" y="1247597"/>
                </a:lnTo>
                <a:lnTo>
                  <a:pt x="2615574" y="1225032"/>
                </a:lnTo>
                <a:lnTo>
                  <a:pt x="2563585" y="1202797"/>
                </a:lnTo>
                <a:lnTo>
                  <a:pt x="2508147" y="1180823"/>
                </a:lnTo>
                <a:lnTo>
                  <a:pt x="2449471" y="1159040"/>
                </a:lnTo>
                <a:lnTo>
                  <a:pt x="2387767" y="1137379"/>
                </a:lnTo>
                <a:lnTo>
                  <a:pt x="2323245" y="1115773"/>
                </a:lnTo>
                <a:lnTo>
                  <a:pt x="2256114" y="1094151"/>
                </a:lnTo>
                <a:lnTo>
                  <a:pt x="2150989" y="1061539"/>
                </a:lnTo>
                <a:lnTo>
                  <a:pt x="1730821" y="936572"/>
                </a:lnTo>
                <a:lnTo>
                  <a:pt x="1487577" y="861907"/>
                </a:lnTo>
                <a:lnTo>
                  <a:pt x="1364596" y="822077"/>
                </a:lnTo>
                <a:lnTo>
                  <a:pt x="1282587" y="794441"/>
                </a:lnTo>
                <a:lnTo>
                  <a:pt x="1200805" y="765858"/>
                </a:lnTo>
                <a:lnTo>
                  <a:pt x="1119460" y="736259"/>
                </a:lnTo>
                <a:lnTo>
                  <a:pt x="1079017" y="721057"/>
                </a:lnTo>
                <a:lnTo>
                  <a:pt x="1038763" y="705575"/>
                </a:lnTo>
                <a:lnTo>
                  <a:pt x="998723" y="689805"/>
                </a:lnTo>
                <a:lnTo>
                  <a:pt x="958923" y="673737"/>
                </a:lnTo>
                <a:lnTo>
                  <a:pt x="919390" y="657364"/>
                </a:lnTo>
                <a:lnTo>
                  <a:pt x="880151" y="640676"/>
                </a:lnTo>
                <a:lnTo>
                  <a:pt x="841230" y="623666"/>
                </a:lnTo>
                <a:lnTo>
                  <a:pt x="802656" y="606323"/>
                </a:lnTo>
                <a:lnTo>
                  <a:pt x="764453" y="588641"/>
                </a:lnTo>
                <a:lnTo>
                  <a:pt x="726648" y="570610"/>
                </a:lnTo>
                <a:lnTo>
                  <a:pt x="689268" y="552221"/>
                </a:lnTo>
                <a:lnTo>
                  <a:pt x="652339" y="533466"/>
                </a:lnTo>
                <a:lnTo>
                  <a:pt x="615886" y="514336"/>
                </a:lnTo>
                <a:lnTo>
                  <a:pt x="579936" y="494823"/>
                </a:lnTo>
                <a:lnTo>
                  <a:pt x="544516" y="474918"/>
                </a:lnTo>
                <a:lnTo>
                  <a:pt x="509652" y="454612"/>
                </a:lnTo>
                <a:lnTo>
                  <a:pt x="475369" y="433897"/>
                </a:lnTo>
                <a:lnTo>
                  <a:pt x="441695" y="412764"/>
                </a:lnTo>
                <a:lnTo>
                  <a:pt x="408655" y="391205"/>
                </a:lnTo>
                <a:lnTo>
                  <a:pt x="376275" y="369210"/>
                </a:lnTo>
                <a:lnTo>
                  <a:pt x="344583" y="346772"/>
                </a:lnTo>
                <a:lnTo>
                  <a:pt x="313604" y="323881"/>
                </a:lnTo>
                <a:lnTo>
                  <a:pt x="283364" y="300529"/>
                </a:lnTo>
                <a:lnTo>
                  <a:pt x="225208" y="252408"/>
                </a:lnTo>
                <a:lnTo>
                  <a:pt x="170324" y="202340"/>
                </a:lnTo>
                <a:lnTo>
                  <a:pt x="118923" y="150255"/>
                </a:lnTo>
                <a:lnTo>
                  <a:pt x="71216" y="96084"/>
                </a:lnTo>
                <a:lnTo>
                  <a:pt x="27411" y="39759"/>
                </a:lnTo>
                <a:lnTo>
                  <a:pt x="0" y="0"/>
                </a:lnTo>
                <a:lnTo>
                  <a:pt x="5052606" y="0"/>
                </a:lnTo>
                <a:lnTo>
                  <a:pt x="5052606" y="3682143"/>
                </a:lnTo>
                <a:close/>
              </a:path>
            </a:pathLst>
          </a:custGeom>
          <a:solidFill>
            <a:srgbClr val="EFC8B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76199" y="0"/>
            <a:ext cx="7333726" cy="239265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7800" y="647701"/>
            <a:ext cx="8000999" cy="1292662"/>
          </a:xfrm>
        </p:spPr>
        <p:txBody>
          <a:bodyPr/>
          <a:lstStyle/>
          <a:p>
            <a:pPr algn="ctr"/>
            <a:r>
              <a:rPr lang="ru-RU" sz="2800" b="1" dirty="0" smtClean="0"/>
              <a:t>Тренировочные сборы по математике, истории, обществознанию Интеллект – школы «Корифей» (п. «</a:t>
            </a:r>
            <a:r>
              <a:rPr lang="ru-RU" sz="2800" b="1" dirty="0" err="1" smtClean="0"/>
              <a:t>Таватуй</a:t>
            </a:r>
            <a:r>
              <a:rPr lang="ru-RU" sz="2800" b="1" dirty="0" smtClean="0"/>
              <a:t>»), 2022 г. </a:t>
            </a:r>
            <a:endParaRPr lang="ru-RU" sz="2800" b="1" dirty="0"/>
          </a:p>
        </p:txBody>
      </p:sp>
      <p:pic>
        <p:nvPicPr>
          <p:cNvPr id="4098" name="Picture 2" descr="C:\Users\Kinder\Desktop\L7DbBdf2WvdFLa3u-suJ1YnAfgWA2K9b2GROD8oHbn3gf1nxezAhPSp9f8B4LHCUfNvzABiMkt8Ehuqa3ibPnT7N.jpg"/>
          <p:cNvPicPr>
            <a:picLocks noChangeAspect="1" noChangeArrowheads="1"/>
          </p:cNvPicPr>
          <p:nvPr/>
        </p:nvPicPr>
        <p:blipFill>
          <a:blip r:embed="rId3" cstate="print"/>
          <a:srcRect l="17191"/>
          <a:stretch>
            <a:fillRect/>
          </a:stretch>
        </p:blipFill>
        <p:spPr bwMode="auto">
          <a:xfrm rot="20856182">
            <a:off x="245000" y="2598147"/>
            <a:ext cx="4989418" cy="2824319"/>
          </a:xfrm>
          <a:prstGeom prst="rect">
            <a:avLst/>
          </a:prstGeom>
          <a:noFill/>
        </p:spPr>
      </p:pic>
      <p:pic>
        <p:nvPicPr>
          <p:cNvPr id="4099" name="Picture 3" descr="C:\Users\Kinder\Desktop\tEMRCo5Fg8AwEeKP0kD0ffN69kUjG38q9CzVqX70NnkjfeP6XYZNV2hMQD4ji_FsYbszYcfRVVDdtMq4Jj9ce5c0.jpg"/>
          <p:cNvPicPr>
            <a:picLocks noChangeAspect="1" noChangeArrowheads="1"/>
          </p:cNvPicPr>
          <p:nvPr/>
        </p:nvPicPr>
        <p:blipFill>
          <a:blip r:embed="rId4" cstate="print"/>
          <a:srcRect t="11985" b="22097"/>
          <a:stretch>
            <a:fillRect/>
          </a:stretch>
        </p:blipFill>
        <p:spPr bwMode="auto">
          <a:xfrm>
            <a:off x="5029200" y="5829300"/>
            <a:ext cx="2972925" cy="4191000"/>
          </a:xfrm>
          <a:prstGeom prst="rect">
            <a:avLst/>
          </a:prstGeom>
          <a:noFill/>
        </p:spPr>
      </p:pic>
      <p:pic>
        <p:nvPicPr>
          <p:cNvPr id="4100" name="Picture 4" descr="C:\Users\Kinder\Desktop\Cb4UrsflMR1SD55nG6OpbLffH6zumCb4VWDOw7eWiSDtgnGKybP76zHCdWPLx8r0SqJo9XiXLKhN7DjrusN5RkO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00300"/>
            <a:ext cx="4871726" cy="3657600"/>
          </a:xfrm>
          <a:prstGeom prst="rect">
            <a:avLst/>
          </a:prstGeom>
          <a:noFill/>
        </p:spPr>
      </p:pic>
      <p:pic>
        <p:nvPicPr>
          <p:cNvPr id="4101" name="Picture 5" descr="C:\Users\Kinder\Desktop\0St6QgDkB_BnNReD7FjF_LAsiySIn0RlNlsIWqhIpjaVGhwQN3Mbho6WkUwFbmnUzgxmBhdS4PoP02g0D1fve58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6286500"/>
            <a:ext cx="4611687" cy="34623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668000" y="495300"/>
            <a:ext cx="693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Всероссийский детский конкурс научно-исследовательских и творческих работ «ПЕРВЫЕ ШАГИ В НАУКЕ»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 г. Москва, 2019г.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Kinder\Desktop\osJPtiuqqK6XiaU_GLg94iK3Dk3yebpFQLMELoxajJzflLLt3tIqy_VMUVAnKa3g7tBF7m6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77400" y="3543300"/>
            <a:ext cx="4800600" cy="4685386"/>
          </a:xfrm>
          <a:prstGeom prst="rect">
            <a:avLst/>
          </a:prstGeom>
          <a:noFill/>
        </p:spPr>
      </p:pic>
      <p:pic>
        <p:nvPicPr>
          <p:cNvPr id="4103" name="Picture 7" descr="C:\Users\Kinder\Desktop\KE74lZBZ4MtYESl8soFGgX8UvNlKGriLlXzgsAtnKUVjhC6-bhRUqkqAhbQaQAEwNQ-v5RmhPF6DH03pZKf_Jkk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54200" y="2324100"/>
            <a:ext cx="3429000" cy="4251960"/>
          </a:xfrm>
          <a:prstGeom prst="rect">
            <a:avLst/>
          </a:prstGeom>
          <a:noFill/>
        </p:spPr>
      </p:pic>
      <p:pic>
        <p:nvPicPr>
          <p:cNvPr id="4104" name="Picture 8" descr="C:\Users\Kinder\Desktop\kCDNHxhZyOucP9aQ4UQ9dqrBMbkQtfLydPql--2Ijr57uYSYbPkRRnT7NQhSudoxpmjXB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0" y="6591300"/>
            <a:ext cx="4020989" cy="3015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00" y="5951172"/>
            <a:ext cx="13081000" cy="4336415"/>
            <a:chOff x="4114800" y="5951172"/>
            <a:chExt cx="13081000" cy="4336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5951172"/>
              <a:ext cx="10057268" cy="43358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52840" y="6682482"/>
              <a:ext cx="5142696" cy="360451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7115" y="233267"/>
            <a:ext cx="1924049" cy="19240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28084" y="1506708"/>
            <a:ext cx="15452090" cy="5575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9310">
              <a:lnSpc>
                <a:spcPct val="108100"/>
              </a:lnSpc>
              <a:spcBef>
                <a:spcPts val="100"/>
              </a:spcBef>
              <a:buSzPct val="97297"/>
              <a:buChar char="•"/>
              <a:tabLst>
                <a:tab pos="189865" algn="l"/>
                <a:tab pos="4795520" algn="l"/>
              </a:tabLst>
            </a:pPr>
            <a:r>
              <a:rPr sz="3700" spc="-204" dirty="0">
                <a:latin typeface="Palatino Linotype"/>
                <a:cs typeface="Palatino Linotype"/>
              </a:rPr>
              <a:t>Всероссийский</a:t>
            </a:r>
            <a:r>
              <a:rPr sz="3700" spc="-100" dirty="0">
                <a:latin typeface="Palatino Linotype"/>
                <a:cs typeface="Palatino Linotype"/>
              </a:rPr>
              <a:t> </a:t>
            </a:r>
            <a:r>
              <a:rPr sz="3700" spc="-225" dirty="0">
                <a:latin typeface="Palatino Linotype"/>
                <a:cs typeface="Palatino Linotype"/>
              </a:rPr>
              <a:t>детский</a:t>
            </a:r>
            <a:r>
              <a:rPr sz="3700" spc="-100" dirty="0">
                <a:latin typeface="Palatino Linotype"/>
                <a:cs typeface="Palatino Linotype"/>
              </a:rPr>
              <a:t> </a:t>
            </a:r>
            <a:r>
              <a:rPr sz="3700" spc="-200" dirty="0">
                <a:latin typeface="Palatino Linotype"/>
                <a:cs typeface="Palatino Linotype"/>
              </a:rPr>
              <a:t>конкурс</a:t>
            </a:r>
            <a:r>
              <a:rPr sz="3700" spc="-95" dirty="0">
                <a:latin typeface="Palatino Linotype"/>
                <a:cs typeface="Palatino Linotype"/>
              </a:rPr>
              <a:t> </a:t>
            </a:r>
            <a:r>
              <a:rPr sz="3700" spc="-190" dirty="0">
                <a:latin typeface="Palatino Linotype"/>
                <a:cs typeface="Palatino Linotype"/>
              </a:rPr>
              <a:t>научно-исследовательских</a:t>
            </a:r>
            <a:r>
              <a:rPr sz="3700" spc="-100" dirty="0">
                <a:latin typeface="Palatino Linotype"/>
                <a:cs typeface="Palatino Linotype"/>
              </a:rPr>
              <a:t> </a:t>
            </a:r>
            <a:r>
              <a:rPr sz="3700" spc="-325" dirty="0">
                <a:latin typeface="Palatino Linotype"/>
                <a:cs typeface="Palatino Linotype"/>
              </a:rPr>
              <a:t>и</a:t>
            </a:r>
            <a:r>
              <a:rPr sz="3700" spc="-95" dirty="0">
                <a:latin typeface="Palatino Linotype"/>
                <a:cs typeface="Palatino Linotype"/>
              </a:rPr>
              <a:t> </a:t>
            </a:r>
            <a:r>
              <a:rPr sz="3700" spc="-170" dirty="0">
                <a:latin typeface="Palatino Linotype"/>
                <a:cs typeface="Palatino Linotype"/>
              </a:rPr>
              <a:t>творческих </a:t>
            </a:r>
            <a:r>
              <a:rPr sz="3700" spc="-910" dirty="0">
                <a:latin typeface="Palatino Linotype"/>
                <a:cs typeface="Palatino Linotype"/>
              </a:rPr>
              <a:t> </a:t>
            </a:r>
            <a:r>
              <a:rPr sz="3700" spc="-325" dirty="0">
                <a:latin typeface="Palatino Linotype"/>
                <a:cs typeface="Palatino Linotype"/>
              </a:rPr>
              <a:t>р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-200" dirty="0">
                <a:latin typeface="Palatino Linotype"/>
                <a:cs typeface="Palatino Linotype"/>
              </a:rPr>
              <a:t>б</a:t>
            </a:r>
            <a:r>
              <a:rPr sz="3700" spc="-195" dirty="0">
                <a:latin typeface="Palatino Linotype"/>
                <a:cs typeface="Palatino Linotype"/>
              </a:rPr>
              <a:t>о</a:t>
            </a:r>
            <a:r>
              <a:rPr sz="3700" spc="-70" dirty="0">
                <a:latin typeface="Palatino Linotype"/>
                <a:cs typeface="Palatino Linotype"/>
              </a:rPr>
              <a:t>т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75" dirty="0">
                <a:latin typeface="Palatino Linotype"/>
                <a:cs typeface="Palatino Linotype"/>
              </a:rPr>
              <a:t>«</a:t>
            </a:r>
            <a:r>
              <a:rPr sz="3700" spc="-385" dirty="0">
                <a:latin typeface="Palatino Linotype"/>
                <a:cs typeface="Palatino Linotype"/>
              </a:rPr>
              <a:t>Л</a:t>
            </a:r>
            <a:r>
              <a:rPr sz="3700" spc="-190" dirty="0">
                <a:latin typeface="Palatino Linotype"/>
                <a:cs typeface="Palatino Linotype"/>
              </a:rPr>
              <a:t>е</a:t>
            </a:r>
            <a:r>
              <a:rPr sz="3700" spc="-85" dirty="0">
                <a:latin typeface="Palatino Linotype"/>
                <a:cs typeface="Palatino Linotype"/>
              </a:rPr>
              <a:t>с</a:t>
            </a:r>
            <a:r>
              <a:rPr sz="3700" spc="-75" dirty="0">
                <a:latin typeface="Palatino Linotype"/>
                <a:cs typeface="Palatino Linotype"/>
              </a:rPr>
              <a:t>т</a:t>
            </a:r>
            <a:r>
              <a:rPr sz="3700" spc="-150" dirty="0">
                <a:latin typeface="Palatino Linotype"/>
                <a:cs typeface="Palatino Linotype"/>
              </a:rPr>
              <a:t>н</a:t>
            </a:r>
            <a:r>
              <a:rPr sz="3700" spc="-330" dirty="0">
                <a:latin typeface="Palatino Linotype"/>
                <a:cs typeface="Palatino Linotype"/>
              </a:rPr>
              <a:t>и</a:t>
            </a:r>
            <a:r>
              <a:rPr sz="3700" spc="-300" dirty="0">
                <a:latin typeface="Palatino Linotype"/>
                <a:cs typeface="Palatino Linotype"/>
              </a:rPr>
              <a:t>ц</a:t>
            </a:r>
            <a:r>
              <a:rPr sz="3700" spc="-245" dirty="0">
                <a:latin typeface="Palatino Linotype"/>
                <a:cs typeface="Palatino Linotype"/>
              </a:rPr>
              <a:t>а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50" dirty="0">
                <a:latin typeface="Palatino Linotype"/>
                <a:cs typeface="Palatino Linotype"/>
              </a:rPr>
              <a:t>н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-225" dirty="0">
                <a:latin typeface="Palatino Linotype"/>
                <a:cs typeface="Palatino Linotype"/>
              </a:rPr>
              <a:t>у</a:t>
            </a:r>
            <a:r>
              <a:rPr sz="3700" spc="-204" dirty="0">
                <a:latin typeface="Palatino Linotype"/>
                <a:cs typeface="Palatino Linotype"/>
              </a:rPr>
              <a:t>к</a:t>
            </a:r>
            <a:r>
              <a:rPr sz="3700" spc="-70" dirty="0">
                <a:latin typeface="Palatino Linotype"/>
                <a:cs typeface="Palatino Linotype"/>
              </a:rPr>
              <a:t>»</a:t>
            </a:r>
            <a:r>
              <a:rPr sz="3700" dirty="0">
                <a:latin typeface="Palatino Linotype"/>
                <a:cs typeface="Palatino Linotype"/>
              </a:rPr>
              <a:t>	</a:t>
            </a:r>
            <a:r>
              <a:rPr sz="3700" spc="160" dirty="0">
                <a:latin typeface="Palatino Linotype"/>
                <a:cs typeface="Palatino Linotype"/>
              </a:rPr>
              <a:t>-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45" dirty="0">
                <a:latin typeface="Palatino Linotype"/>
                <a:cs typeface="Palatino Linotype"/>
              </a:rPr>
              <a:t>г</a:t>
            </a:r>
            <a:r>
              <a:rPr sz="3700" spc="-160" dirty="0">
                <a:latin typeface="Palatino Linotype"/>
                <a:cs typeface="Palatino Linotype"/>
              </a:rPr>
              <a:t>.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35" dirty="0">
                <a:latin typeface="Palatino Linotype"/>
                <a:cs typeface="Palatino Linotype"/>
              </a:rPr>
              <a:t>М</a:t>
            </a:r>
            <a:r>
              <a:rPr sz="3700" spc="-195" dirty="0">
                <a:latin typeface="Palatino Linotype"/>
                <a:cs typeface="Palatino Linotype"/>
              </a:rPr>
              <a:t>о</a:t>
            </a:r>
            <a:r>
              <a:rPr sz="3700" spc="-85" dirty="0">
                <a:latin typeface="Palatino Linotype"/>
                <a:cs typeface="Palatino Linotype"/>
              </a:rPr>
              <a:t>с</a:t>
            </a:r>
            <a:r>
              <a:rPr sz="3700" spc="-204" dirty="0">
                <a:latin typeface="Palatino Linotype"/>
                <a:cs typeface="Palatino Linotype"/>
              </a:rPr>
              <a:t>к</a:t>
            </a:r>
            <a:r>
              <a:rPr sz="3700" spc="-100" dirty="0">
                <a:latin typeface="Palatino Linotype"/>
                <a:cs typeface="Palatino Linotype"/>
              </a:rPr>
              <a:t>в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-185" dirty="0">
                <a:latin typeface="Palatino Linotype"/>
                <a:cs typeface="Palatino Linotype"/>
              </a:rPr>
              <a:t>,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0" dirty="0">
                <a:latin typeface="Palatino Linotype"/>
                <a:cs typeface="Palatino Linotype"/>
              </a:rPr>
              <a:t>202</a:t>
            </a:r>
            <a:r>
              <a:rPr sz="3700" spc="-15" dirty="0">
                <a:latin typeface="Palatino Linotype"/>
                <a:cs typeface="Palatino Linotype"/>
              </a:rPr>
              <a:t>1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45" dirty="0">
                <a:latin typeface="Palatino Linotype"/>
                <a:cs typeface="Palatino Linotype"/>
              </a:rPr>
              <a:t>г</a:t>
            </a:r>
            <a:r>
              <a:rPr sz="3700" spc="-160" dirty="0">
                <a:latin typeface="Palatino Linotype"/>
                <a:cs typeface="Palatino Linotype"/>
              </a:rPr>
              <a:t>.</a:t>
            </a:r>
            <a:endParaRPr sz="3700" dirty="0">
              <a:latin typeface="Palatino Linotype"/>
              <a:cs typeface="Palatino Linotype"/>
            </a:endParaRPr>
          </a:p>
          <a:p>
            <a:pPr marL="189230" indent="-177165">
              <a:lnSpc>
                <a:spcPct val="100000"/>
              </a:lnSpc>
              <a:spcBef>
                <a:spcPts val="360"/>
              </a:spcBef>
              <a:buSzPct val="97297"/>
              <a:buChar char="•"/>
              <a:tabLst>
                <a:tab pos="189865" algn="l"/>
              </a:tabLst>
            </a:pPr>
            <a:r>
              <a:rPr sz="3700" spc="-60" dirty="0">
                <a:latin typeface="Palatino Linotype"/>
                <a:cs typeface="Palatino Linotype"/>
              </a:rPr>
              <a:t>В</a:t>
            </a:r>
            <a:r>
              <a:rPr sz="3700" spc="-85" dirty="0">
                <a:latin typeface="Palatino Linotype"/>
                <a:cs typeface="Palatino Linotype"/>
              </a:rPr>
              <a:t>с</a:t>
            </a:r>
            <a:r>
              <a:rPr sz="3700" spc="-190" dirty="0">
                <a:latin typeface="Palatino Linotype"/>
                <a:cs typeface="Palatino Linotype"/>
              </a:rPr>
              <a:t>е</a:t>
            </a:r>
            <a:r>
              <a:rPr sz="3700" spc="-325" dirty="0">
                <a:latin typeface="Palatino Linotype"/>
                <a:cs typeface="Palatino Linotype"/>
              </a:rPr>
              <a:t>р</a:t>
            </a:r>
            <a:r>
              <a:rPr sz="3700" spc="-195" dirty="0">
                <a:latin typeface="Palatino Linotype"/>
                <a:cs typeface="Palatino Linotype"/>
              </a:rPr>
              <a:t>о</a:t>
            </a:r>
            <a:r>
              <a:rPr sz="3700" spc="-85" dirty="0">
                <a:latin typeface="Palatino Linotype"/>
                <a:cs typeface="Palatino Linotype"/>
              </a:rPr>
              <a:t>сс</a:t>
            </a:r>
            <a:r>
              <a:rPr sz="3700" spc="-330" dirty="0">
                <a:latin typeface="Palatino Linotype"/>
                <a:cs typeface="Palatino Linotype"/>
              </a:rPr>
              <a:t>ий</a:t>
            </a:r>
            <a:r>
              <a:rPr sz="3700" spc="-85" dirty="0">
                <a:latin typeface="Palatino Linotype"/>
                <a:cs typeface="Palatino Linotype"/>
              </a:rPr>
              <a:t>с</a:t>
            </a:r>
            <a:r>
              <a:rPr sz="3700" spc="-204" dirty="0">
                <a:latin typeface="Palatino Linotype"/>
                <a:cs typeface="Palatino Linotype"/>
              </a:rPr>
              <a:t>к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-235" dirty="0">
                <a:latin typeface="Palatino Linotype"/>
                <a:cs typeface="Palatino Linotype"/>
              </a:rPr>
              <a:t>я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04" dirty="0">
                <a:latin typeface="Palatino Linotype"/>
                <a:cs typeface="Palatino Linotype"/>
              </a:rPr>
              <a:t>к</a:t>
            </a:r>
            <a:r>
              <a:rPr sz="3700" spc="-195" dirty="0">
                <a:latin typeface="Palatino Linotype"/>
                <a:cs typeface="Palatino Linotype"/>
              </a:rPr>
              <a:t>о</a:t>
            </a:r>
            <a:r>
              <a:rPr sz="3700" spc="-150" dirty="0">
                <a:latin typeface="Palatino Linotype"/>
                <a:cs typeface="Palatino Linotype"/>
              </a:rPr>
              <a:t>н</a:t>
            </a:r>
            <a:r>
              <a:rPr sz="3700" spc="-484" dirty="0">
                <a:latin typeface="Palatino Linotype"/>
                <a:cs typeface="Palatino Linotype"/>
              </a:rPr>
              <a:t>ф</a:t>
            </a:r>
            <a:r>
              <a:rPr sz="3700" spc="-190" dirty="0">
                <a:latin typeface="Palatino Linotype"/>
                <a:cs typeface="Palatino Linotype"/>
              </a:rPr>
              <a:t>е</a:t>
            </a:r>
            <a:r>
              <a:rPr sz="3700" spc="-325" dirty="0">
                <a:latin typeface="Palatino Linotype"/>
                <a:cs typeface="Palatino Linotype"/>
              </a:rPr>
              <a:t>р</a:t>
            </a:r>
            <a:r>
              <a:rPr sz="3700" spc="-190" dirty="0">
                <a:latin typeface="Palatino Linotype"/>
                <a:cs typeface="Palatino Linotype"/>
              </a:rPr>
              <a:t>е</a:t>
            </a:r>
            <a:r>
              <a:rPr sz="3700" spc="-150" dirty="0">
                <a:latin typeface="Palatino Linotype"/>
                <a:cs typeface="Palatino Linotype"/>
              </a:rPr>
              <a:t>н</a:t>
            </a:r>
            <a:r>
              <a:rPr sz="3700" spc="-300" dirty="0">
                <a:latin typeface="Palatino Linotype"/>
                <a:cs typeface="Palatino Linotype"/>
              </a:rPr>
              <a:t>ц</a:t>
            </a:r>
            <a:r>
              <a:rPr sz="3700" spc="-330" dirty="0">
                <a:latin typeface="Palatino Linotype"/>
                <a:cs typeface="Palatino Linotype"/>
              </a:rPr>
              <a:t>и</a:t>
            </a:r>
            <a:r>
              <a:rPr sz="3700" spc="-235" dirty="0">
                <a:latin typeface="Palatino Linotype"/>
                <a:cs typeface="Palatino Linotype"/>
              </a:rPr>
              <a:t>я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75" dirty="0">
                <a:latin typeface="Palatino Linotype"/>
                <a:cs typeface="Palatino Linotype"/>
              </a:rPr>
              <a:t>«</a:t>
            </a:r>
            <a:r>
              <a:rPr sz="3700" spc="-395" dirty="0">
                <a:latin typeface="Palatino Linotype"/>
                <a:cs typeface="Palatino Linotype"/>
              </a:rPr>
              <a:t>Ш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45" dirty="0">
                <a:latin typeface="Palatino Linotype"/>
                <a:cs typeface="Palatino Linotype"/>
              </a:rPr>
              <a:t>г</a:t>
            </a:r>
            <a:r>
              <a:rPr sz="3700" spc="-325" dirty="0">
                <a:latin typeface="Palatino Linotype"/>
                <a:cs typeface="Palatino Linotype"/>
              </a:rPr>
              <a:t>и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95" dirty="0">
                <a:latin typeface="Palatino Linotype"/>
                <a:cs typeface="Palatino Linotype"/>
              </a:rPr>
              <a:t>в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50" dirty="0">
                <a:latin typeface="Palatino Linotype"/>
                <a:cs typeface="Palatino Linotype"/>
              </a:rPr>
              <a:t>н</a:t>
            </a:r>
            <a:r>
              <a:rPr sz="3700" spc="-250" dirty="0">
                <a:latin typeface="Palatino Linotype"/>
                <a:cs typeface="Palatino Linotype"/>
              </a:rPr>
              <a:t>а</a:t>
            </a:r>
            <a:r>
              <a:rPr sz="3700" spc="-225" dirty="0">
                <a:latin typeface="Palatino Linotype"/>
                <a:cs typeface="Palatino Linotype"/>
              </a:rPr>
              <a:t>у</a:t>
            </a:r>
            <a:r>
              <a:rPr sz="3700" spc="-204" dirty="0">
                <a:latin typeface="Palatino Linotype"/>
                <a:cs typeface="Palatino Linotype"/>
              </a:rPr>
              <a:t>к</a:t>
            </a:r>
            <a:r>
              <a:rPr sz="3700" spc="-220" dirty="0">
                <a:latin typeface="Palatino Linotype"/>
                <a:cs typeface="Palatino Linotype"/>
              </a:rPr>
              <a:t>у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155" dirty="0">
                <a:latin typeface="Palatino Linotype"/>
                <a:cs typeface="Palatino Linotype"/>
              </a:rPr>
              <a:t>-</a:t>
            </a:r>
            <a:r>
              <a:rPr sz="3700" spc="-535" dirty="0">
                <a:latin typeface="Palatino Linotype"/>
                <a:cs typeface="Palatino Linotype"/>
              </a:rPr>
              <a:t>Ю</a:t>
            </a:r>
            <a:r>
              <a:rPr sz="3700" spc="-55" dirty="0">
                <a:latin typeface="Palatino Linotype"/>
                <a:cs typeface="Palatino Linotype"/>
              </a:rPr>
              <a:t>Г</a:t>
            </a:r>
            <a:r>
              <a:rPr sz="3700" spc="-70" dirty="0">
                <a:latin typeface="Palatino Linotype"/>
                <a:cs typeface="Palatino Linotype"/>
              </a:rPr>
              <a:t>»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160" dirty="0">
                <a:latin typeface="Palatino Linotype"/>
                <a:cs typeface="Palatino Linotype"/>
              </a:rPr>
              <a:t>-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45" dirty="0">
                <a:latin typeface="Palatino Linotype"/>
                <a:cs typeface="Palatino Linotype"/>
              </a:rPr>
              <a:t>г</a:t>
            </a:r>
            <a:r>
              <a:rPr sz="3700" spc="-160" dirty="0">
                <a:latin typeface="Palatino Linotype"/>
                <a:cs typeface="Palatino Linotype"/>
              </a:rPr>
              <a:t>.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35" dirty="0">
                <a:latin typeface="Palatino Linotype"/>
                <a:cs typeface="Palatino Linotype"/>
              </a:rPr>
              <a:t>С</a:t>
            </a:r>
            <a:r>
              <a:rPr sz="3700" spc="-195" dirty="0">
                <a:latin typeface="Palatino Linotype"/>
                <a:cs typeface="Palatino Linotype"/>
              </a:rPr>
              <a:t>о</a:t>
            </a:r>
            <a:r>
              <a:rPr sz="3700" spc="-160" dirty="0">
                <a:latin typeface="Palatino Linotype"/>
                <a:cs typeface="Palatino Linotype"/>
              </a:rPr>
              <a:t>ч</a:t>
            </a:r>
            <a:r>
              <a:rPr sz="3700" spc="-330" dirty="0">
                <a:latin typeface="Palatino Linotype"/>
                <a:cs typeface="Palatino Linotype"/>
              </a:rPr>
              <a:t>и</a:t>
            </a:r>
            <a:r>
              <a:rPr sz="3700" spc="-185" dirty="0">
                <a:latin typeface="Palatino Linotype"/>
                <a:cs typeface="Palatino Linotype"/>
              </a:rPr>
              <a:t>,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0" dirty="0">
                <a:latin typeface="Palatino Linotype"/>
                <a:cs typeface="Palatino Linotype"/>
              </a:rPr>
              <a:t>202</a:t>
            </a:r>
            <a:r>
              <a:rPr sz="3700" spc="-15" dirty="0">
                <a:latin typeface="Palatino Linotype"/>
                <a:cs typeface="Palatino Linotype"/>
              </a:rPr>
              <a:t>1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45" dirty="0">
                <a:latin typeface="Palatino Linotype"/>
                <a:cs typeface="Palatino Linotype"/>
              </a:rPr>
              <a:t>г</a:t>
            </a:r>
            <a:r>
              <a:rPr sz="3700" spc="-160" dirty="0">
                <a:latin typeface="Palatino Linotype"/>
                <a:cs typeface="Palatino Linotype"/>
              </a:rPr>
              <a:t>.</a:t>
            </a:r>
            <a:endParaRPr sz="3700" dirty="0">
              <a:latin typeface="Palatino Linotype"/>
              <a:cs typeface="Palatino Linotype"/>
            </a:endParaRPr>
          </a:p>
          <a:p>
            <a:pPr marL="189230" indent="-177165">
              <a:lnSpc>
                <a:spcPct val="100000"/>
              </a:lnSpc>
              <a:spcBef>
                <a:spcPts val="360"/>
              </a:spcBef>
              <a:buSzPct val="97297"/>
              <a:buChar char="•"/>
              <a:tabLst>
                <a:tab pos="189865" algn="l"/>
              </a:tabLst>
            </a:pPr>
            <a:r>
              <a:rPr sz="3700" spc="-315" dirty="0">
                <a:latin typeface="Palatino Linotype"/>
                <a:cs typeface="Palatino Linotype"/>
              </a:rPr>
              <a:t>Профильная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10" dirty="0">
                <a:latin typeface="Palatino Linotype"/>
                <a:cs typeface="Palatino Linotype"/>
              </a:rPr>
              <a:t>смена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-350" dirty="0">
                <a:latin typeface="Palatino Linotype"/>
                <a:cs typeface="Palatino Linotype"/>
              </a:rPr>
              <a:t>РДШ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95" dirty="0">
                <a:latin typeface="Palatino Linotype"/>
                <a:cs typeface="Palatino Linotype"/>
              </a:rPr>
              <a:t>в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-280" dirty="0">
                <a:latin typeface="Palatino Linotype"/>
                <a:cs typeface="Palatino Linotype"/>
              </a:rPr>
              <a:t>ЗОЛ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70" dirty="0">
                <a:latin typeface="Palatino Linotype"/>
                <a:cs typeface="Palatino Linotype"/>
              </a:rPr>
              <a:t>«Дружба»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160" dirty="0">
                <a:latin typeface="Palatino Linotype"/>
                <a:cs typeface="Palatino Linotype"/>
              </a:rPr>
              <a:t>-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55" dirty="0">
                <a:latin typeface="Palatino Linotype"/>
                <a:cs typeface="Palatino Linotype"/>
              </a:rPr>
              <a:t>г.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-195" dirty="0">
                <a:latin typeface="Palatino Linotype"/>
                <a:cs typeface="Palatino Linotype"/>
              </a:rPr>
              <a:t>Екатеринбург,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5" dirty="0">
                <a:latin typeface="Palatino Linotype"/>
                <a:cs typeface="Palatino Linotype"/>
              </a:rPr>
              <a:t>2021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-55" dirty="0">
                <a:latin typeface="Palatino Linotype"/>
                <a:cs typeface="Palatino Linotype"/>
              </a:rPr>
              <a:t>г.</a:t>
            </a:r>
            <a:endParaRPr sz="3700" dirty="0">
              <a:latin typeface="Palatino Linotype"/>
              <a:cs typeface="Palatino Linotype"/>
            </a:endParaRPr>
          </a:p>
          <a:p>
            <a:pPr marL="12700" marR="1737360">
              <a:lnSpc>
                <a:spcPct val="108100"/>
              </a:lnSpc>
              <a:buSzPct val="97297"/>
              <a:buChar char="•"/>
              <a:tabLst>
                <a:tab pos="290830" algn="l"/>
              </a:tabLst>
            </a:pPr>
            <a:r>
              <a:rPr sz="3700" spc="-85" dirty="0">
                <a:latin typeface="Palatino Linotype"/>
                <a:cs typeface="Palatino Linotype"/>
              </a:rPr>
              <a:t>XXVII</a:t>
            </a:r>
            <a:r>
              <a:rPr sz="3700" spc="-105" dirty="0">
                <a:latin typeface="Palatino Linotype"/>
                <a:cs typeface="Palatino Linotype"/>
              </a:rPr>
              <a:t> </a:t>
            </a:r>
            <a:r>
              <a:rPr sz="3700" spc="-204" dirty="0">
                <a:latin typeface="Palatino Linotype"/>
                <a:cs typeface="Palatino Linotype"/>
              </a:rPr>
              <a:t>Всероссийский</a:t>
            </a:r>
            <a:r>
              <a:rPr sz="3700" spc="-105" dirty="0">
                <a:latin typeface="Palatino Linotype"/>
                <a:cs typeface="Palatino Linotype"/>
              </a:rPr>
              <a:t> </a:t>
            </a:r>
            <a:r>
              <a:rPr sz="3700" spc="-225" dirty="0">
                <a:latin typeface="Palatino Linotype"/>
                <a:cs typeface="Palatino Linotype"/>
              </a:rPr>
              <a:t>детский</a:t>
            </a:r>
            <a:r>
              <a:rPr sz="3700" spc="-105" dirty="0">
                <a:latin typeface="Palatino Linotype"/>
                <a:cs typeface="Palatino Linotype"/>
              </a:rPr>
              <a:t> </a:t>
            </a:r>
            <a:r>
              <a:rPr sz="3700" spc="-200" dirty="0">
                <a:latin typeface="Palatino Linotype"/>
                <a:cs typeface="Palatino Linotype"/>
              </a:rPr>
              <a:t>конкурс</a:t>
            </a:r>
            <a:r>
              <a:rPr sz="3700" spc="-100" dirty="0">
                <a:latin typeface="Palatino Linotype"/>
                <a:cs typeface="Palatino Linotype"/>
              </a:rPr>
              <a:t> </a:t>
            </a:r>
            <a:r>
              <a:rPr sz="3700" spc="-190" dirty="0">
                <a:latin typeface="Palatino Linotype"/>
                <a:cs typeface="Palatino Linotype"/>
              </a:rPr>
              <a:t>научно-исследовательских</a:t>
            </a:r>
            <a:r>
              <a:rPr sz="3700" spc="-105" dirty="0">
                <a:latin typeface="Palatino Linotype"/>
                <a:cs typeface="Palatino Linotype"/>
              </a:rPr>
              <a:t> </a:t>
            </a:r>
            <a:r>
              <a:rPr sz="3700" spc="-325" dirty="0">
                <a:latin typeface="Palatino Linotype"/>
                <a:cs typeface="Palatino Linotype"/>
              </a:rPr>
              <a:t>и </a:t>
            </a:r>
            <a:r>
              <a:rPr sz="3700" spc="-910" dirty="0">
                <a:latin typeface="Palatino Linotype"/>
                <a:cs typeface="Palatino Linotype"/>
              </a:rPr>
              <a:t> </a:t>
            </a:r>
            <a:r>
              <a:rPr sz="3700" spc="-170" dirty="0">
                <a:latin typeface="Palatino Linotype"/>
                <a:cs typeface="Palatino Linotype"/>
              </a:rPr>
              <a:t>творческих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10" dirty="0">
                <a:latin typeface="Palatino Linotype"/>
                <a:cs typeface="Palatino Linotype"/>
              </a:rPr>
              <a:t>работ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40" dirty="0">
                <a:latin typeface="Palatino Linotype"/>
                <a:cs typeface="Palatino Linotype"/>
              </a:rPr>
              <a:t>«Первые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280" dirty="0">
                <a:latin typeface="Palatino Linotype"/>
                <a:cs typeface="Palatino Linotype"/>
              </a:rPr>
              <a:t>шаги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95" dirty="0">
                <a:latin typeface="Palatino Linotype"/>
                <a:cs typeface="Palatino Linotype"/>
              </a:rPr>
              <a:t>в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90" dirty="0">
                <a:latin typeface="Palatino Linotype"/>
                <a:cs typeface="Palatino Linotype"/>
              </a:rPr>
              <a:t>науку»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160" dirty="0">
                <a:latin typeface="Palatino Linotype"/>
                <a:cs typeface="Palatino Linotype"/>
              </a:rPr>
              <a:t>-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55" dirty="0">
                <a:latin typeface="Palatino Linotype"/>
                <a:cs typeface="Palatino Linotype"/>
              </a:rPr>
              <a:t>г.</a:t>
            </a:r>
            <a:r>
              <a:rPr sz="3700" spc="-120" dirty="0">
                <a:latin typeface="Palatino Linotype"/>
                <a:cs typeface="Palatino Linotype"/>
              </a:rPr>
              <a:t> </a:t>
            </a:r>
            <a:r>
              <a:rPr sz="3700" spc="-165" dirty="0">
                <a:latin typeface="Palatino Linotype"/>
                <a:cs typeface="Palatino Linotype"/>
              </a:rPr>
              <a:t>Москва,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15" dirty="0">
                <a:latin typeface="Palatino Linotype"/>
                <a:cs typeface="Palatino Linotype"/>
              </a:rPr>
              <a:t>2021</a:t>
            </a:r>
            <a:r>
              <a:rPr sz="3700" spc="-125" dirty="0">
                <a:latin typeface="Palatino Linotype"/>
                <a:cs typeface="Palatino Linotype"/>
              </a:rPr>
              <a:t> </a:t>
            </a:r>
            <a:r>
              <a:rPr sz="3700" spc="-55" dirty="0">
                <a:latin typeface="Palatino Linotype"/>
                <a:cs typeface="Palatino Linotype"/>
              </a:rPr>
              <a:t>г.</a:t>
            </a:r>
            <a:endParaRPr sz="3700" dirty="0">
              <a:latin typeface="Palatino Linotype"/>
              <a:cs typeface="Palatino Linotype"/>
            </a:endParaRPr>
          </a:p>
          <a:p>
            <a:pPr marL="290830" indent="-278765">
              <a:lnSpc>
                <a:spcPct val="100000"/>
              </a:lnSpc>
              <a:spcBef>
                <a:spcPts val="360"/>
              </a:spcBef>
              <a:buSzPct val="97297"/>
              <a:buChar char="•"/>
              <a:tabLst>
                <a:tab pos="291465" algn="l"/>
              </a:tabLst>
            </a:pPr>
            <a:r>
              <a:rPr sz="3700" spc="-220" dirty="0">
                <a:latin typeface="Palatino Linotype"/>
                <a:cs typeface="Palatino Linotype"/>
              </a:rPr>
              <a:t>Российский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50" dirty="0">
                <a:latin typeface="Palatino Linotype"/>
                <a:cs typeface="Palatino Linotype"/>
              </a:rPr>
              <a:t>онлайн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40" dirty="0">
                <a:latin typeface="Palatino Linotype"/>
                <a:cs typeface="Palatino Linotype"/>
              </a:rPr>
              <a:t>турнир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40" dirty="0">
                <a:latin typeface="Palatino Linotype"/>
                <a:cs typeface="Palatino Linotype"/>
              </a:rPr>
              <a:t>"Классная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65" dirty="0">
                <a:latin typeface="Palatino Linotype"/>
                <a:cs typeface="Palatino Linotype"/>
              </a:rPr>
              <a:t>команда"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350" dirty="0">
                <a:latin typeface="Palatino Linotype"/>
                <a:cs typeface="Palatino Linotype"/>
              </a:rPr>
              <a:t>(МАН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40" dirty="0">
                <a:latin typeface="Palatino Linotype"/>
                <a:cs typeface="Palatino Linotype"/>
              </a:rPr>
              <a:t>"Интеллект</a:t>
            </a:r>
            <a:r>
              <a:rPr sz="3700" spc="-110" dirty="0">
                <a:latin typeface="Palatino Linotype"/>
                <a:cs typeface="Palatino Linotype"/>
              </a:rPr>
              <a:t> </a:t>
            </a:r>
            <a:r>
              <a:rPr sz="3700" spc="-254" dirty="0">
                <a:latin typeface="Palatino Linotype"/>
                <a:cs typeface="Palatino Linotype"/>
              </a:rPr>
              <a:t>будущего")</a:t>
            </a:r>
            <a:endParaRPr sz="3700" dirty="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700" spc="160" dirty="0">
                <a:latin typeface="Palatino Linotype"/>
                <a:cs typeface="Palatino Linotype"/>
              </a:rPr>
              <a:t>-</a:t>
            </a:r>
            <a:r>
              <a:rPr sz="3700" spc="-155" dirty="0">
                <a:latin typeface="Palatino Linotype"/>
                <a:cs typeface="Palatino Linotype"/>
              </a:rPr>
              <a:t> </a:t>
            </a:r>
            <a:r>
              <a:rPr sz="3700" spc="-15" dirty="0">
                <a:latin typeface="Palatino Linotype"/>
                <a:cs typeface="Palatino Linotype"/>
              </a:rPr>
              <a:t>2021</a:t>
            </a:r>
            <a:r>
              <a:rPr sz="3700" spc="-150" dirty="0">
                <a:latin typeface="Palatino Linotype"/>
                <a:cs typeface="Palatino Linotype"/>
              </a:rPr>
              <a:t> </a:t>
            </a:r>
            <a:r>
              <a:rPr sz="3700" spc="-55" dirty="0">
                <a:latin typeface="Palatino Linotype"/>
                <a:cs typeface="Palatino Linotype"/>
              </a:rPr>
              <a:t>г</a:t>
            </a:r>
            <a:r>
              <a:rPr sz="3700" spc="-55" dirty="0" smtClean="0">
                <a:latin typeface="Palatino Linotype"/>
                <a:cs typeface="Palatino Linotype"/>
              </a:rPr>
              <a:t>.</a:t>
            </a:r>
            <a:endParaRPr lang="ru-RU" sz="3700" spc="-55" dirty="0" smtClean="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endParaRPr sz="3700" dirty="0">
              <a:latin typeface="Palatino Linotype"/>
              <a:cs typeface="Palatino Linotype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872" y="6935712"/>
            <a:ext cx="5687793" cy="335128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105" rIns="0" bIns="0" rtlCol="0">
            <a:spAutoFit/>
          </a:bodyPr>
          <a:lstStyle/>
          <a:p>
            <a:pPr marL="2057400" marR="5080" indent="3790315">
              <a:lnSpc>
                <a:spcPct val="101299"/>
              </a:lnSpc>
              <a:spcBef>
                <a:spcPts val="55"/>
              </a:spcBef>
            </a:pPr>
            <a:r>
              <a:rPr sz="3950" spc="114" dirty="0"/>
              <a:t>Результат </a:t>
            </a:r>
            <a:r>
              <a:rPr sz="3950" spc="190" dirty="0"/>
              <a:t>взаимодействия </a:t>
            </a:r>
            <a:r>
              <a:rPr sz="3950" spc="-160" dirty="0"/>
              <a:t>с </a:t>
            </a:r>
            <a:r>
              <a:rPr sz="3950" spc="-155" dirty="0"/>
              <a:t> </a:t>
            </a:r>
            <a:r>
              <a:rPr sz="3950" spc="125" dirty="0"/>
              <a:t>Благотворительным</a:t>
            </a:r>
            <a:r>
              <a:rPr sz="3950" spc="-260" dirty="0"/>
              <a:t> </a:t>
            </a:r>
            <a:r>
              <a:rPr sz="3950" spc="100" dirty="0"/>
              <a:t>фондом</a:t>
            </a:r>
            <a:r>
              <a:rPr sz="3950" spc="-260" dirty="0"/>
              <a:t> </a:t>
            </a:r>
            <a:r>
              <a:rPr sz="3950" spc="114" dirty="0"/>
              <a:t>«Достойным</a:t>
            </a:r>
            <a:r>
              <a:rPr sz="3950" spc="-254" dirty="0"/>
              <a:t> </a:t>
            </a:r>
            <a:r>
              <a:rPr sz="3950" spc="130" dirty="0"/>
              <a:t>лучшее»</a:t>
            </a:r>
            <a:r>
              <a:rPr sz="3950" spc="-260" dirty="0"/>
              <a:t> </a:t>
            </a:r>
            <a:r>
              <a:rPr sz="3950" spc="55" dirty="0"/>
              <a:t>(УГМК)</a:t>
            </a:r>
            <a:endParaRPr sz="39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03040"/>
            <a:ext cx="5482084" cy="34839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66998" y="771671"/>
            <a:ext cx="57702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9230">
              <a:lnSpc>
                <a:spcPct val="100000"/>
              </a:lnSpc>
              <a:spcBef>
                <a:spcPts val="100"/>
              </a:spcBef>
            </a:pPr>
            <a:r>
              <a:rPr sz="5000" spc="545" dirty="0">
                <a:solidFill>
                  <a:srgbClr val="7D8AAB"/>
                </a:solidFill>
                <a:latin typeface="Microsoft Sans Serif"/>
                <a:cs typeface="Microsoft Sans Serif"/>
              </a:rPr>
              <a:t>Всероссийские </a:t>
            </a:r>
            <a:r>
              <a:rPr sz="5000" spc="-1315" dirty="0">
                <a:solidFill>
                  <a:srgbClr val="7D8AAB"/>
                </a:solidFill>
                <a:latin typeface="Microsoft Sans Serif"/>
                <a:cs typeface="Microsoft Sans Serif"/>
              </a:rPr>
              <a:t> </a:t>
            </a:r>
            <a:r>
              <a:rPr sz="5000" spc="705" dirty="0">
                <a:solidFill>
                  <a:srgbClr val="7D8AAB"/>
                </a:solidFill>
                <a:latin typeface="Microsoft Sans Serif"/>
                <a:cs typeface="Microsoft Sans Serif"/>
              </a:rPr>
              <a:t>детские</a:t>
            </a:r>
            <a:r>
              <a:rPr sz="5000" spc="-155" dirty="0">
                <a:solidFill>
                  <a:srgbClr val="7D8AAB"/>
                </a:solidFill>
                <a:latin typeface="Microsoft Sans Serif"/>
                <a:cs typeface="Microsoft Sans Serif"/>
              </a:rPr>
              <a:t> </a:t>
            </a:r>
            <a:r>
              <a:rPr sz="5000" spc="555" dirty="0">
                <a:solidFill>
                  <a:srgbClr val="7D8AAB"/>
                </a:solidFill>
                <a:latin typeface="Microsoft Sans Serif"/>
                <a:cs typeface="Microsoft Sans Serif"/>
              </a:rPr>
              <a:t>центры</a:t>
            </a:r>
            <a:endParaRPr sz="5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018" y="130638"/>
            <a:ext cx="11464979" cy="19447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0899"/>
              </a:lnSpc>
              <a:spcBef>
                <a:spcPts val="75"/>
              </a:spcBef>
            </a:pPr>
            <a:r>
              <a:rPr spc="180" dirty="0"/>
              <a:t>Победители</a:t>
            </a:r>
            <a:r>
              <a:rPr spc="-280" dirty="0"/>
              <a:t> </a:t>
            </a:r>
            <a:r>
              <a:rPr spc="105" dirty="0"/>
              <a:t>Всероссийских</a:t>
            </a:r>
            <a:r>
              <a:rPr spc="-280" dirty="0"/>
              <a:t> </a:t>
            </a:r>
            <a:r>
              <a:rPr spc="160" dirty="0" err="1"/>
              <a:t>конкурсных</a:t>
            </a:r>
            <a:r>
              <a:rPr spc="160" dirty="0"/>
              <a:t> </a:t>
            </a:r>
            <a:r>
              <a:rPr spc="-1135" dirty="0"/>
              <a:t> </a:t>
            </a:r>
            <a:r>
              <a:rPr spc="95" dirty="0" err="1" smtClean="0"/>
              <a:t>отбор</a:t>
            </a:r>
            <a:r>
              <a:rPr lang="ru-RU" spc="95" dirty="0" err="1" smtClean="0"/>
              <a:t>ов</a:t>
            </a:r>
            <a:r>
              <a:rPr spc="95" dirty="0" smtClean="0"/>
              <a:t> </a:t>
            </a:r>
            <a:r>
              <a:rPr spc="229" dirty="0"/>
              <a:t>на </a:t>
            </a:r>
            <a:r>
              <a:rPr spc="135" dirty="0"/>
              <a:t>смены </a:t>
            </a:r>
            <a:r>
              <a:rPr spc="100" dirty="0"/>
              <a:t>Российского </a:t>
            </a:r>
            <a:r>
              <a:rPr spc="280" dirty="0"/>
              <a:t>движения </a:t>
            </a:r>
            <a:r>
              <a:rPr spc="-1140" dirty="0"/>
              <a:t> </a:t>
            </a:r>
            <a:r>
              <a:rPr spc="575" dirty="0" err="1"/>
              <a:t>ш</a:t>
            </a:r>
            <a:r>
              <a:rPr spc="500" dirty="0" err="1"/>
              <a:t>к</a:t>
            </a:r>
            <a:r>
              <a:rPr spc="40" dirty="0" err="1"/>
              <a:t>о</a:t>
            </a:r>
            <a:r>
              <a:rPr spc="45" dirty="0" err="1"/>
              <a:t>л</a:t>
            </a:r>
            <a:r>
              <a:rPr spc="5" dirty="0" err="1"/>
              <a:t>ь</a:t>
            </a:r>
            <a:r>
              <a:rPr spc="250" dirty="0" err="1"/>
              <a:t>н</a:t>
            </a:r>
            <a:r>
              <a:rPr spc="445" dirty="0" err="1"/>
              <a:t>и</a:t>
            </a:r>
            <a:r>
              <a:rPr spc="500" dirty="0" err="1"/>
              <a:t>к</a:t>
            </a:r>
            <a:r>
              <a:rPr spc="40" dirty="0" err="1"/>
              <a:t>о</a:t>
            </a:r>
            <a:r>
              <a:rPr spc="70" dirty="0" err="1"/>
              <a:t>в</a:t>
            </a:r>
            <a:r>
              <a:rPr spc="-275" dirty="0"/>
              <a:t> </a:t>
            </a:r>
            <a:endParaRPr spc="135" dirty="0"/>
          </a:p>
        </p:txBody>
      </p:sp>
      <p:sp>
        <p:nvSpPr>
          <p:cNvPr id="5" name="object 5"/>
          <p:cNvSpPr txBox="1"/>
          <p:nvPr/>
        </p:nvSpPr>
        <p:spPr>
          <a:xfrm>
            <a:off x="402018" y="2289199"/>
            <a:ext cx="9615953" cy="729276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R="2949575" algn="r">
              <a:lnSpc>
                <a:spcPct val="100000"/>
              </a:lnSpc>
              <a:spcBef>
                <a:spcPts val="475"/>
              </a:spcBef>
            </a:pPr>
            <a:r>
              <a:rPr sz="3000" b="1" spc="-160" dirty="0">
                <a:solidFill>
                  <a:srgbClr val="D03717"/>
                </a:solidFill>
                <a:latin typeface="Arial"/>
                <a:cs typeface="Arial"/>
              </a:rPr>
              <a:t>В</a:t>
            </a:r>
            <a:r>
              <a:rPr sz="3000" b="1" spc="145" dirty="0">
                <a:solidFill>
                  <a:srgbClr val="D03717"/>
                </a:solidFill>
                <a:latin typeface="Arial"/>
                <a:cs typeface="Arial"/>
              </a:rPr>
              <a:t>Д</a:t>
            </a:r>
            <a:r>
              <a:rPr sz="3000" b="1" spc="150" dirty="0">
                <a:solidFill>
                  <a:srgbClr val="D03717"/>
                </a:solidFill>
                <a:latin typeface="Arial"/>
                <a:cs typeface="Arial"/>
              </a:rPr>
              <a:t>Ц</a:t>
            </a:r>
            <a:r>
              <a:rPr sz="3000" b="1" spc="-204" dirty="0">
                <a:solidFill>
                  <a:srgbClr val="D03717"/>
                </a:solidFill>
                <a:latin typeface="Arial"/>
                <a:cs typeface="Arial"/>
              </a:rPr>
              <a:t> </a:t>
            </a:r>
            <a:r>
              <a:rPr sz="3000" b="1" spc="-240" dirty="0">
                <a:solidFill>
                  <a:srgbClr val="D03717"/>
                </a:solidFill>
                <a:latin typeface="Arial"/>
                <a:cs typeface="Arial"/>
              </a:rPr>
              <a:t>«</a:t>
            </a:r>
            <a:r>
              <a:rPr sz="3000" b="1" spc="45" dirty="0">
                <a:solidFill>
                  <a:srgbClr val="D03717"/>
                </a:solidFill>
                <a:latin typeface="Arial"/>
                <a:cs typeface="Arial"/>
              </a:rPr>
              <a:t>О</a:t>
            </a:r>
            <a:r>
              <a:rPr sz="3000" b="1" spc="60" dirty="0">
                <a:solidFill>
                  <a:srgbClr val="D03717"/>
                </a:solidFill>
                <a:latin typeface="Arial"/>
                <a:cs typeface="Arial"/>
              </a:rPr>
              <a:t>р</a:t>
            </a:r>
            <a:r>
              <a:rPr sz="3000" b="1" spc="20" dirty="0">
                <a:solidFill>
                  <a:srgbClr val="D03717"/>
                </a:solidFill>
                <a:latin typeface="Arial"/>
                <a:cs typeface="Arial"/>
              </a:rPr>
              <a:t>л</a:t>
            </a:r>
            <a:r>
              <a:rPr sz="3000" b="1" spc="95" dirty="0">
                <a:solidFill>
                  <a:srgbClr val="D03717"/>
                </a:solidFill>
                <a:latin typeface="Arial"/>
                <a:cs typeface="Arial"/>
              </a:rPr>
              <a:t>е</a:t>
            </a:r>
            <a:r>
              <a:rPr sz="3000" b="1" spc="165" dirty="0">
                <a:solidFill>
                  <a:srgbClr val="D03717"/>
                </a:solidFill>
                <a:latin typeface="Arial"/>
                <a:cs typeface="Arial"/>
              </a:rPr>
              <a:t>н</a:t>
            </a:r>
            <a:r>
              <a:rPr sz="3000" b="1" spc="15" dirty="0">
                <a:solidFill>
                  <a:srgbClr val="D03717"/>
                </a:solidFill>
                <a:latin typeface="Arial"/>
                <a:cs typeface="Arial"/>
              </a:rPr>
              <a:t>о</a:t>
            </a:r>
            <a:r>
              <a:rPr sz="3000" b="1" spc="350" dirty="0">
                <a:solidFill>
                  <a:srgbClr val="D03717"/>
                </a:solidFill>
                <a:latin typeface="Arial"/>
                <a:cs typeface="Arial"/>
              </a:rPr>
              <a:t>к</a:t>
            </a:r>
            <a:r>
              <a:rPr sz="3000" b="1" spc="-235" dirty="0">
                <a:solidFill>
                  <a:srgbClr val="D03717"/>
                </a:solidFill>
                <a:latin typeface="Arial"/>
                <a:cs typeface="Arial"/>
              </a:rPr>
              <a:t>»</a:t>
            </a:r>
            <a:endParaRPr sz="3000" dirty="0">
              <a:latin typeface="Arial"/>
              <a:cs typeface="Arial"/>
            </a:endParaRPr>
          </a:p>
          <a:p>
            <a:pPr marL="267335" marR="722630" algn="ctr">
              <a:lnSpc>
                <a:spcPct val="106300"/>
              </a:lnSpc>
              <a:spcBef>
                <a:spcPts val="145"/>
              </a:spcBef>
            </a:pPr>
            <a:r>
              <a:rPr sz="2800" b="1" spc="-254" dirty="0">
                <a:latin typeface="Palatino Linotype"/>
                <a:cs typeface="Palatino Linotype"/>
              </a:rPr>
              <a:t>К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25" dirty="0">
                <a:latin typeface="Palatino Linotype"/>
                <a:cs typeface="Palatino Linotype"/>
              </a:rPr>
              <a:t>н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290" dirty="0">
                <a:latin typeface="Palatino Linotype"/>
                <a:cs typeface="Palatino Linotype"/>
              </a:rPr>
              <a:t>д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70" dirty="0">
                <a:latin typeface="Palatino Linotype"/>
                <a:cs typeface="Palatino Linotype"/>
              </a:rPr>
              <a:t>к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265" dirty="0">
                <a:latin typeface="Palatino Linotype"/>
                <a:cs typeface="Palatino Linotype"/>
              </a:rPr>
              <a:t>й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70" dirty="0">
                <a:latin typeface="Palatino Linotype"/>
                <a:cs typeface="Palatino Linotype"/>
              </a:rPr>
              <a:t>к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70" dirty="0">
                <a:latin typeface="Palatino Linotype"/>
                <a:cs typeface="Palatino Linotype"/>
              </a:rPr>
              <a:t>й</a:t>
            </a:r>
            <a:r>
              <a:rPr sz="2800" b="1" spc="-150" dirty="0">
                <a:latin typeface="Palatino Linotype"/>
                <a:cs typeface="Palatino Linotype"/>
              </a:rPr>
              <a:t>,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30" dirty="0">
                <a:latin typeface="Palatino Linotype"/>
                <a:cs typeface="Palatino Linotype"/>
              </a:rPr>
              <a:t>Т</a:t>
            </a:r>
            <a:r>
              <a:rPr sz="2800" b="1" spc="-185" dirty="0">
                <a:latin typeface="Palatino Linotype"/>
                <a:cs typeface="Palatino Linotype"/>
              </a:rPr>
              <a:t>у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45" dirty="0">
                <a:latin typeface="Palatino Linotype"/>
                <a:cs typeface="Palatino Linotype"/>
              </a:rPr>
              <a:t>п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125" dirty="0">
                <a:latin typeface="Palatino Linotype"/>
                <a:cs typeface="Palatino Linotype"/>
              </a:rPr>
              <a:t>н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70" dirty="0">
                <a:latin typeface="Palatino Linotype"/>
                <a:cs typeface="Palatino Linotype"/>
              </a:rPr>
              <a:t>к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265" dirty="0">
                <a:latin typeface="Palatino Linotype"/>
                <a:cs typeface="Palatino Linotype"/>
              </a:rPr>
              <a:t>й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70" dirty="0">
                <a:latin typeface="Palatino Linotype"/>
                <a:cs typeface="Palatino Linotype"/>
              </a:rPr>
              <a:t>й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75" dirty="0">
                <a:latin typeface="Palatino Linotype"/>
                <a:cs typeface="Palatino Linotype"/>
              </a:rPr>
              <a:t>н  </a:t>
            </a:r>
            <a:r>
              <a:rPr sz="2800" b="1" spc="-50" dirty="0">
                <a:latin typeface="Palatino Linotype"/>
                <a:cs typeface="Palatino Linotype"/>
              </a:rPr>
              <a:t>В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70" dirty="0">
                <a:latin typeface="Palatino Linotype"/>
                <a:cs typeface="Palatino Linotype"/>
              </a:rPr>
              <a:t>сс</a:t>
            </a:r>
            <a:r>
              <a:rPr sz="2800" b="1" spc="-270" dirty="0">
                <a:latin typeface="Palatino Linotype"/>
                <a:cs typeface="Palatino Linotype"/>
              </a:rPr>
              <a:t>ий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70" dirty="0">
                <a:latin typeface="Palatino Linotype"/>
                <a:cs typeface="Palatino Linotype"/>
              </a:rPr>
              <a:t>к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265" dirty="0">
                <a:latin typeface="Palatino Linotype"/>
                <a:cs typeface="Palatino Linotype"/>
              </a:rPr>
              <a:t>й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395" dirty="0">
                <a:latin typeface="Palatino Linotype"/>
                <a:cs typeface="Palatino Linotype"/>
              </a:rPr>
              <a:t>ф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60" dirty="0">
                <a:latin typeface="Palatino Linotype"/>
                <a:cs typeface="Palatino Linotype"/>
              </a:rPr>
              <a:t>т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80" dirty="0">
                <a:latin typeface="Palatino Linotype"/>
                <a:cs typeface="Palatino Linotype"/>
              </a:rPr>
              <a:t>в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350" dirty="0">
                <a:latin typeface="Palatino Linotype"/>
                <a:cs typeface="Palatino Linotype"/>
              </a:rPr>
              <a:t>л</a:t>
            </a:r>
            <a:r>
              <a:rPr sz="2800" b="1" spc="-140" dirty="0">
                <a:latin typeface="Palatino Linotype"/>
                <a:cs typeface="Palatino Linotype"/>
              </a:rPr>
              <a:t>ь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60" dirty="0">
                <a:latin typeface="Palatino Linotype"/>
                <a:cs typeface="Palatino Linotype"/>
              </a:rPr>
              <a:t>«</a:t>
            </a:r>
            <a:r>
              <a:rPr sz="2800" b="1" spc="-45" dirty="0">
                <a:latin typeface="Palatino Linotype"/>
                <a:cs typeface="Palatino Linotype"/>
              </a:rPr>
              <a:t>В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245" dirty="0">
                <a:latin typeface="Palatino Linotype"/>
                <a:cs typeface="Palatino Linotype"/>
              </a:rPr>
              <a:t>ц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125" dirty="0">
                <a:latin typeface="Palatino Linotype"/>
                <a:cs typeface="Palatino Linotype"/>
              </a:rPr>
              <a:t>н</a:t>
            </a:r>
            <a:r>
              <a:rPr sz="2800" b="1" spc="-60" dirty="0">
                <a:latin typeface="Palatino Linotype"/>
                <a:cs typeface="Palatino Linotype"/>
              </a:rPr>
              <a:t>т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150" dirty="0">
                <a:latin typeface="Palatino Linotype"/>
                <a:cs typeface="Palatino Linotype"/>
              </a:rPr>
              <a:t>е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165" dirty="0">
                <a:latin typeface="Palatino Linotype"/>
                <a:cs typeface="Palatino Linotype"/>
              </a:rPr>
              <a:t>б</a:t>
            </a:r>
            <a:r>
              <a:rPr sz="2800" b="1" spc="-195" dirty="0">
                <a:latin typeface="Palatino Linotype"/>
                <a:cs typeface="Palatino Linotype"/>
              </a:rPr>
              <a:t>ы</a:t>
            </a:r>
            <a:r>
              <a:rPr sz="2800" b="1" spc="-60" dirty="0">
                <a:latin typeface="Palatino Linotype"/>
                <a:cs typeface="Palatino Linotype"/>
              </a:rPr>
              <a:t>т</a:t>
            </a:r>
            <a:r>
              <a:rPr sz="2800" b="1" spc="-270" dirty="0">
                <a:latin typeface="Palatino Linotype"/>
                <a:cs typeface="Palatino Linotype"/>
              </a:rPr>
              <a:t>ий</a:t>
            </a:r>
            <a:r>
              <a:rPr sz="2800" b="1" spc="-55" dirty="0">
                <a:latin typeface="Palatino Linotype"/>
                <a:cs typeface="Palatino Linotype"/>
              </a:rPr>
              <a:t>»</a:t>
            </a:r>
            <a:endParaRPr sz="2800" b="1" dirty="0">
              <a:latin typeface="Palatino Linotype"/>
              <a:cs typeface="Palatino Linotype"/>
            </a:endParaRPr>
          </a:p>
          <a:p>
            <a:pPr marL="12700" marR="467359" indent="464820">
              <a:lnSpc>
                <a:spcPts val="3829"/>
              </a:lnSpc>
              <a:spcBef>
                <a:spcPts val="165"/>
              </a:spcBef>
            </a:pPr>
            <a:r>
              <a:rPr sz="2800" b="1" spc="-360" dirty="0">
                <a:latin typeface="Palatino Linotype"/>
                <a:cs typeface="Palatino Linotype"/>
              </a:rPr>
              <a:t>Д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350" dirty="0">
                <a:latin typeface="Palatino Linotype"/>
                <a:cs typeface="Palatino Linotype"/>
              </a:rPr>
              <a:t>л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35" dirty="0">
                <a:latin typeface="Palatino Linotype"/>
                <a:cs typeface="Palatino Linotype"/>
              </a:rPr>
              <a:t>г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45" dirty="0">
                <a:latin typeface="Palatino Linotype"/>
                <a:cs typeface="Palatino Linotype"/>
              </a:rPr>
              <a:t>ц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190" dirty="0">
                <a:latin typeface="Palatino Linotype"/>
                <a:cs typeface="Palatino Linotype"/>
              </a:rPr>
              <a:t>я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10" dirty="0">
                <a:latin typeface="Palatino Linotype"/>
                <a:cs typeface="Palatino Linotype"/>
              </a:rPr>
              <a:t>С</a:t>
            </a:r>
            <a:r>
              <a:rPr sz="2800" b="1" spc="-80" dirty="0">
                <a:latin typeface="Palatino Linotype"/>
                <a:cs typeface="Palatino Linotype"/>
              </a:rPr>
              <a:t>в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265" dirty="0">
                <a:latin typeface="Palatino Linotype"/>
                <a:cs typeface="Palatino Linotype"/>
              </a:rPr>
              <a:t>р</a:t>
            </a:r>
            <a:r>
              <a:rPr sz="2800" b="1" spc="-290" dirty="0">
                <a:latin typeface="Palatino Linotype"/>
                <a:cs typeface="Palatino Linotype"/>
              </a:rPr>
              <a:t>д</a:t>
            </a:r>
            <a:r>
              <a:rPr sz="2800" b="1" spc="-350" dirty="0">
                <a:latin typeface="Palatino Linotype"/>
                <a:cs typeface="Palatino Linotype"/>
              </a:rPr>
              <a:t>л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80" dirty="0">
                <a:latin typeface="Palatino Linotype"/>
                <a:cs typeface="Palatino Linotype"/>
              </a:rPr>
              <a:t>в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70" dirty="0">
                <a:latin typeface="Palatino Linotype"/>
                <a:cs typeface="Palatino Linotype"/>
              </a:rPr>
              <a:t>к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265" dirty="0">
                <a:latin typeface="Palatino Linotype"/>
                <a:cs typeface="Palatino Linotype"/>
              </a:rPr>
              <a:t>й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165" dirty="0">
                <a:latin typeface="Palatino Linotype"/>
                <a:cs typeface="Palatino Linotype"/>
              </a:rPr>
              <a:t>б</a:t>
            </a:r>
            <a:r>
              <a:rPr sz="2800" b="1" spc="-350" dirty="0">
                <a:latin typeface="Palatino Linotype"/>
                <a:cs typeface="Palatino Linotype"/>
              </a:rPr>
              <a:t>л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60" dirty="0">
                <a:latin typeface="Palatino Linotype"/>
                <a:cs typeface="Palatino Linotype"/>
              </a:rPr>
              <a:t>т</a:t>
            </a:r>
            <a:r>
              <a:rPr sz="2800" b="1" spc="-265" dirty="0">
                <a:latin typeface="Palatino Linotype"/>
                <a:cs typeface="Palatino Linotype"/>
              </a:rPr>
              <a:t>и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190" dirty="0">
                <a:latin typeface="Palatino Linotype"/>
                <a:cs typeface="Palatino Linotype"/>
              </a:rPr>
              <a:t>–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5" dirty="0">
                <a:latin typeface="Palatino Linotype"/>
                <a:cs typeface="Palatino Linotype"/>
              </a:rPr>
              <a:t>3</a:t>
            </a:r>
            <a:r>
              <a:rPr sz="2800" b="1" spc="-10" dirty="0">
                <a:latin typeface="Palatino Linotype"/>
                <a:cs typeface="Palatino Linotype"/>
              </a:rPr>
              <a:t>6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290" dirty="0">
                <a:latin typeface="Palatino Linotype"/>
                <a:cs typeface="Palatino Linotype"/>
              </a:rPr>
              <a:t>д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60" dirty="0">
                <a:latin typeface="Palatino Linotype"/>
                <a:cs typeface="Palatino Linotype"/>
              </a:rPr>
              <a:t>т</a:t>
            </a:r>
            <a:r>
              <a:rPr sz="2800" b="1" spc="-155" dirty="0">
                <a:latin typeface="Palatino Linotype"/>
                <a:cs typeface="Palatino Linotype"/>
              </a:rPr>
              <a:t>е</a:t>
            </a:r>
            <a:r>
              <a:rPr sz="2800" b="1" spc="-160" dirty="0">
                <a:latin typeface="Palatino Linotype"/>
                <a:cs typeface="Palatino Linotype"/>
              </a:rPr>
              <a:t>й  </a:t>
            </a:r>
            <a:r>
              <a:rPr sz="2800" b="1" spc="-220" dirty="0">
                <a:latin typeface="Palatino Linotype"/>
                <a:cs typeface="Palatino Linotype"/>
              </a:rPr>
              <a:t>(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204" dirty="0">
                <a:latin typeface="Palatino Linotype"/>
                <a:cs typeface="Palatino Linotype"/>
              </a:rPr>
              <a:t>з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10" dirty="0">
                <a:latin typeface="Palatino Linotype"/>
                <a:cs typeface="Palatino Linotype"/>
              </a:rPr>
              <a:t>М</a:t>
            </a:r>
            <a:r>
              <a:rPr sz="2800" b="1" spc="-459" dirty="0">
                <a:latin typeface="Palatino Linotype"/>
                <a:cs typeface="Palatino Linotype"/>
              </a:rPr>
              <a:t>А</a:t>
            </a:r>
            <a:r>
              <a:rPr sz="2800" b="1" spc="-120" dirty="0">
                <a:latin typeface="Palatino Linotype"/>
                <a:cs typeface="Palatino Linotype"/>
              </a:rPr>
              <a:t>О</a:t>
            </a:r>
            <a:r>
              <a:rPr sz="2800" b="1" spc="-260" dirty="0">
                <a:latin typeface="Palatino Linotype"/>
                <a:cs typeface="Palatino Linotype"/>
              </a:rPr>
              <a:t>У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60" dirty="0">
                <a:latin typeface="Palatino Linotype"/>
                <a:cs typeface="Palatino Linotype"/>
              </a:rPr>
              <a:t>«</a:t>
            </a:r>
            <a:r>
              <a:rPr sz="2800" b="1" spc="-110" dirty="0">
                <a:latin typeface="Palatino Linotype"/>
                <a:cs typeface="Palatino Linotype"/>
              </a:rPr>
              <a:t>С</a:t>
            </a:r>
            <a:r>
              <a:rPr sz="2800" b="1" spc="-120" dirty="0">
                <a:latin typeface="Palatino Linotype"/>
                <a:cs typeface="Palatino Linotype"/>
              </a:rPr>
              <a:t>О</a:t>
            </a:r>
            <a:r>
              <a:rPr sz="2800" b="1" spc="-315" dirty="0">
                <a:latin typeface="Palatino Linotype"/>
                <a:cs typeface="Palatino Linotype"/>
              </a:rPr>
              <a:t>Ш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150" dirty="0">
                <a:latin typeface="Lucida Sans Unicode"/>
                <a:cs typeface="Lucida Sans Unicode"/>
              </a:rPr>
              <a:t>№</a:t>
            </a:r>
            <a:r>
              <a:rPr sz="2800" b="1" spc="-15" dirty="0">
                <a:latin typeface="Palatino Linotype"/>
                <a:cs typeface="Palatino Linotype"/>
              </a:rPr>
              <a:t>1</a:t>
            </a:r>
            <a:r>
              <a:rPr sz="2800" b="1" spc="-55" dirty="0">
                <a:latin typeface="Palatino Linotype"/>
                <a:cs typeface="Palatino Linotype"/>
              </a:rPr>
              <a:t>»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130" dirty="0">
                <a:latin typeface="Palatino Linotype"/>
                <a:cs typeface="Palatino Linotype"/>
              </a:rPr>
              <a:t>-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0" dirty="0">
                <a:latin typeface="Palatino Linotype"/>
                <a:cs typeface="Palatino Linotype"/>
              </a:rPr>
              <a:t>3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165" dirty="0">
                <a:latin typeface="Palatino Linotype"/>
                <a:cs typeface="Palatino Linotype"/>
              </a:rPr>
              <a:t>б</a:t>
            </a:r>
            <a:r>
              <a:rPr sz="2800" b="1" spc="-185" dirty="0">
                <a:latin typeface="Palatino Linotype"/>
                <a:cs typeface="Palatino Linotype"/>
              </a:rPr>
              <a:t>у</a:t>
            </a:r>
            <a:r>
              <a:rPr sz="2800" b="1" spc="-130" dirty="0">
                <a:latin typeface="Palatino Linotype"/>
                <a:cs typeface="Palatino Linotype"/>
              </a:rPr>
              <a:t>ч</a:t>
            </a:r>
            <a:r>
              <a:rPr sz="2800" b="1" spc="-204" dirty="0">
                <a:latin typeface="Palatino Linotype"/>
                <a:cs typeface="Palatino Linotype"/>
              </a:rPr>
              <a:t>а</a:t>
            </a:r>
            <a:r>
              <a:rPr sz="2800" b="1" spc="-254" dirty="0">
                <a:latin typeface="Palatino Linotype"/>
                <a:cs typeface="Palatino Linotype"/>
              </a:rPr>
              <a:t>ю</a:t>
            </a:r>
            <a:r>
              <a:rPr sz="2800" b="1" spc="-475" dirty="0">
                <a:latin typeface="Palatino Linotype"/>
                <a:cs typeface="Palatino Linotype"/>
              </a:rPr>
              <a:t>щ</a:t>
            </a:r>
            <a:r>
              <a:rPr sz="2800" b="1" spc="-270" dirty="0">
                <a:latin typeface="Palatino Linotype"/>
                <a:cs typeface="Palatino Linotype"/>
              </a:rPr>
              <a:t>и</a:t>
            </a:r>
            <a:r>
              <a:rPr sz="2800" b="1" spc="-25" dirty="0">
                <a:latin typeface="Palatino Linotype"/>
                <a:cs typeface="Palatino Linotype"/>
              </a:rPr>
              <a:t>х</a:t>
            </a:r>
            <a:r>
              <a:rPr sz="2800" b="1" spc="-70" dirty="0">
                <a:latin typeface="Palatino Linotype"/>
                <a:cs typeface="Palatino Linotype"/>
              </a:rPr>
              <a:t>с</a:t>
            </a:r>
            <a:r>
              <a:rPr sz="2800" b="1" spc="-195" dirty="0">
                <a:latin typeface="Palatino Linotype"/>
                <a:cs typeface="Palatino Linotype"/>
              </a:rPr>
              <a:t>я</a:t>
            </a:r>
            <a:r>
              <a:rPr sz="2800" b="1" spc="-215" dirty="0">
                <a:latin typeface="Palatino Linotype"/>
                <a:cs typeface="Palatino Linotype"/>
              </a:rPr>
              <a:t>)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-15" dirty="0">
                <a:latin typeface="Palatino Linotype"/>
                <a:cs typeface="Palatino Linotype"/>
              </a:rPr>
              <a:t>202</a:t>
            </a:r>
            <a:r>
              <a:rPr sz="2800" b="1" spc="-10" dirty="0">
                <a:latin typeface="Palatino Linotype"/>
                <a:cs typeface="Palatino Linotype"/>
              </a:rPr>
              <a:t>1</a:t>
            </a:r>
            <a:r>
              <a:rPr sz="2800" b="1" spc="-100" dirty="0">
                <a:latin typeface="Palatino Linotype"/>
                <a:cs typeface="Palatino Linotype"/>
              </a:rPr>
              <a:t> </a:t>
            </a:r>
            <a:r>
              <a:rPr sz="2800" b="1" spc="35" dirty="0">
                <a:latin typeface="Palatino Linotype"/>
                <a:cs typeface="Palatino Linotype"/>
              </a:rPr>
              <a:t>г</a:t>
            </a:r>
            <a:r>
              <a:rPr sz="2800" b="1" spc="-160" dirty="0">
                <a:latin typeface="Palatino Linotype"/>
                <a:cs typeface="Palatino Linotype"/>
              </a:rPr>
              <a:t>о</a:t>
            </a:r>
            <a:r>
              <a:rPr sz="2800" b="1" spc="-285" dirty="0">
                <a:latin typeface="Palatino Linotype"/>
                <a:cs typeface="Palatino Linotype"/>
              </a:rPr>
              <a:t>д</a:t>
            </a:r>
            <a:endParaRPr sz="2800" b="1" dirty="0">
              <a:latin typeface="Palatino Linotype"/>
              <a:cs typeface="Palatino Linotype"/>
            </a:endParaRPr>
          </a:p>
          <a:p>
            <a:pPr marR="2986405" algn="r">
              <a:lnSpc>
                <a:spcPct val="100000"/>
              </a:lnSpc>
              <a:spcBef>
                <a:spcPts val="805"/>
              </a:spcBef>
            </a:pPr>
            <a:r>
              <a:rPr sz="2850" b="1" spc="-145" dirty="0">
                <a:solidFill>
                  <a:srgbClr val="D03717"/>
                </a:solidFill>
                <a:latin typeface="Arial"/>
                <a:cs typeface="Arial"/>
              </a:rPr>
              <a:t>В</a:t>
            </a:r>
            <a:r>
              <a:rPr sz="2850" b="1" spc="145" dirty="0">
                <a:solidFill>
                  <a:srgbClr val="D03717"/>
                </a:solidFill>
                <a:latin typeface="Arial"/>
                <a:cs typeface="Arial"/>
              </a:rPr>
              <a:t>Д</a:t>
            </a:r>
            <a:r>
              <a:rPr sz="2850" b="1" spc="140" dirty="0">
                <a:solidFill>
                  <a:srgbClr val="D03717"/>
                </a:solidFill>
                <a:latin typeface="Arial"/>
                <a:cs typeface="Arial"/>
              </a:rPr>
              <a:t>Ц</a:t>
            </a:r>
            <a:r>
              <a:rPr sz="2850" b="1" spc="-195" dirty="0">
                <a:solidFill>
                  <a:srgbClr val="D03717"/>
                </a:solidFill>
                <a:latin typeface="Arial"/>
                <a:cs typeface="Arial"/>
              </a:rPr>
              <a:t> </a:t>
            </a:r>
            <a:r>
              <a:rPr sz="2850" b="1" spc="-225" dirty="0">
                <a:solidFill>
                  <a:srgbClr val="D03717"/>
                </a:solidFill>
                <a:latin typeface="Arial"/>
                <a:cs typeface="Arial"/>
              </a:rPr>
              <a:t>«</a:t>
            </a:r>
            <a:r>
              <a:rPr sz="2850" b="1" spc="50" dirty="0">
                <a:solidFill>
                  <a:srgbClr val="D03717"/>
                </a:solidFill>
                <a:latin typeface="Arial"/>
                <a:cs typeface="Arial"/>
              </a:rPr>
              <a:t>О</a:t>
            </a:r>
            <a:r>
              <a:rPr sz="2850" b="1" spc="335" dirty="0">
                <a:solidFill>
                  <a:srgbClr val="D03717"/>
                </a:solidFill>
                <a:latin typeface="Arial"/>
                <a:cs typeface="Arial"/>
              </a:rPr>
              <a:t>к</a:t>
            </a:r>
            <a:r>
              <a:rPr sz="2850" b="1" spc="95" dirty="0">
                <a:solidFill>
                  <a:srgbClr val="D03717"/>
                </a:solidFill>
                <a:latin typeface="Arial"/>
                <a:cs typeface="Arial"/>
              </a:rPr>
              <a:t>е</a:t>
            </a:r>
            <a:r>
              <a:rPr sz="2850" b="1" spc="135" dirty="0">
                <a:solidFill>
                  <a:srgbClr val="D03717"/>
                </a:solidFill>
                <a:latin typeface="Arial"/>
                <a:cs typeface="Arial"/>
              </a:rPr>
              <a:t>а</a:t>
            </a:r>
            <a:r>
              <a:rPr sz="2850" b="1" spc="165" dirty="0">
                <a:solidFill>
                  <a:srgbClr val="D03717"/>
                </a:solidFill>
                <a:latin typeface="Arial"/>
                <a:cs typeface="Arial"/>
              </a:rPr>
              <a:t>н</a:t>
            </a:r>
            <a:r>
              <a:rPr sz="2850" b="1" spc="-225" dirty="0">
                <a:solidFill>
                  <a:srgbClr val="D03717"/>
                </a:solidFill>
                <a:latin typeface="Arial"/>
                <a:cs typeface="Arial"/>
              </a:rPr>
              <a:t>»</a:t>
            </a:r>
            <a:endParaRPr sz="2850" dirty="0">
              <a:latin typeface="Arial"/>
              <a:cs typeface="Arial"/>
            </a:endParaRPr>
          </a:p>
          <a:p>
            <a:pPr marL="81915" algn="ctr">
              <a:lnSpc>
                <a:spcPct val="100000"/>
              </a:lnSpc>
              <a:spcBef>
                <a:spcPts val="330"/>
              </a:spcBef>
            </a:pPr>
            <a:r>
              <a:rPr sz="2850" b="1" spc="-445" dirty="0">
                <a:latin typeface="Palatino Linotype"/>
                <a:cs typeface="Palatino Linotype"/>
              </a:rPr>
              <a:t>П</a:t>
            </a:r>
            <a:r>
              <a:rPr sz="2850" b="1" spc="-250" dirty="0">
                <a:latin typeface="Palatino Linotype"/>
                <a:cs typeface="Palatino Linotype"/>
              </a:rPr>
              <a:t>р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285" dirty="0">
                <a:latin typeface="Palatino Linotype"/>
                <a:cs typeface="Palatino Linotype"/>
              </a:rPr>
              <a:t>м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250" dirty="0">
                <a:latin typeface="Palatino Linotype"/>
                <a:cs typeface="Palatino Linotype"/>
              </a:rPr>
              <a:t>р</a:t>
            </a:r>
            <a:r>
              <a:rPr sz="2850" b="1" spc="-60" dirty="0">
                <a:latin typeface="Palatino Linotype"/>
                <a:cs typeface="Palatino Linotype"/>
              </a:rPr>
              <a:t>с</a:t>
            </a:r>
            <a:r>
              <a:rPr sz="2850" b="1" spc="-155" dirty="0">
                <a:latin typeface="Palatino Linotype"/>
                <a:cs typeface="Palatino Linotype"/>
              </a:rPr>
              <a:t>к</a:t>
            </a:r>
            <a:r>
              <a:rPr sz="2850" b="1" spc="-254" dirty="0">
                <a:latin typeface="Palatino Linotype"/>
                <a:cs typeface="Palatino Linotype"/>
              </a:rPr>
              <a:t>ий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55" dirty="0">
                <a:latin typeface="Palatino Linotype"/>
                <a:cs typeface="Palatino Linotype"/>
              </a:rPr>
              <a:t>к</a:t>
            </a:r>
            <a:r>
              <a:rPr sz="2850" b="1" spc="-250" dirty="0">
                <a:latin typeface="Palatino Linotype"/>
                <a:cs typeface="Palatino Linotype"/>
              </a:rPr>
              <a:t>р</a:t>
            </a:r>
            <a:r>
              <a:rPr sz="2850" b="1" spc="-190" dirty="0">
                <a:latin typeface="Palatino Linotype"/>
                <a:cs typeface="Palatino Linotype"/>
              </a:rPr>
              <a:t>а</a:t>
            </a:r>
            <a:r>
              <a:rPr sz="2850" b="1" spc="-254" dirty="0">
                <a:latin typeface="Palatino Linotype"/>
                <a:cs typeface="Palatino Linotype"/>
              </a:rPr>
              <a:t>й</a:t>
            </a:r>
            <a:r>
              <a:rPr sz="2850" b="1" spc="-140" dirty="0">
                <a:latin typeface="Palatino Linotype"/>
                <a:cs typeface="Palatino Linotype"/>
              </a:rPr>
              <a:t>,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40" dirty="0">
                <a:latin typeface="Palatino Linotype"/>
                <a:cs typeface="Palatino Linotype"/>
              </a:rPr>
              <a:t>г</a:t>
            </a:r>
            <a:r>
              <a:rPr sz="2850" b="1" spc="-125" dirty="0">
                <a:latin typeface="Palatino Linotype"/>
                <a:cs typeface="Palatino Linotype"/>
              </a:rPr>
              <a:t>.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45" dirty="0">
                <a:latin typeface="Palatino Linotype"/>
                <a:cs typeface="Palatino Linotype"/>
              </a:rPr>
              <a:t>В</a:t>
            </a:r>
            <a:r>
              <a:rPr sz="2850" b="1" spc="-330" dirty="0">
                <a:latin typeface="Palatino Linotype"/>
                <a:cs typeface="Palatino Linotype"/>
              </a:rPr>
              <a:t>л</a:t>
            </a:r>
            <a:r>
              <a:rPr sz="2850" b="1" spc="-190" dirty="0">
                <a:latin typeface="Palatino Linotype"/>
                <a:cs typeface="Palatino Linotype"/>
              </a:rPr>
              <a:t>а</a:t>
            </a:r>
            <a:r>
              <a:rPr sz="2850" b="1" spc="-275" dirty="0">
                <a:latin typeface="Palatino Linotype"/>
                <a:cs typeface="Palatino Linotype"/>
              </a:rPr>
              <a:t>д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75" dirty="0">
                <a:latin typeface="Palatino Linotype"/>
                <a:cs typeface="Palatino Linotype"/>
              </a:rPr>
              <a:t>в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60" dirty="0">
                <a:latin typeface="Palatino Linotype"/>
                <a:cs typeface="Palatino Linotype"/>
              </a:rPr>
              <a:t>с</a:t>
            </a:r>
            <a:r>
              <a:rPr sz="2850" b="1" spc="-55" dirty="0">
                <a:latin typeface="Palatino Linotype"/>
                <a:cs typeface="Palatino Linotype"/>
              </a:rPr>
              <a:t>т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155" dirty="0">
                <a:latin typeface="Palatino Linotype"/>
                <a:cs typeface="Palatino Linotype"/>
              </a:rPr>
              <a:t>к</a:t>
            </a:r>
            <a:endParaRPr sz="2850" b="1" dirty="0">
              <a:latin typeface="Palatino Linotype"/>
              <a:cs typeface="Palatino Linotype"/>
            </a:endParaRPr>
          </a:p>
          <a:p>
            <a:pPr marL="3810" algn="ctr">
              <a:lnSpc>
                <a:spcPct val="100000"/>
              </a:lnSpc>
              <a:spcBef>
                <a:spcPts val="254"/>
              </a:spcBef>
            </a:pPr>
            <a:r>
              <a:rPr sz="2850" b="1" spc="-165" dirty="0">
                <a:latin typeface="Palatino Linotype"/>
                <a:cs typeface="Palatino Linotype"/>
              </a:rPr>
              <a:t>Смена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30" dirty="0">
                <a:latin typeface="Palatino Linotype"/>
                <a:cs typeface="Palatino Linotype"/>
              </a:rPr>
              <a:t>«Океан</a:t>
            </a:r>
            <a:r>
              <a:rPr sz="2850" b="1" spc="-90" dirty="0">
                <a:latin typeface="Palatino Linotype"/>
                <a:cs typeface="Palatino Linotype"/>
              </a:rPr>
              <a:t> </a:t>
            </a:r>
            <a:r>
              <a:rPr sz="2850" b="1" spc="-165" dirty="0">
                <a:latin typeface="Palatino Linotype"/>
                <a:cs typeface="Palatino Linotype"/>
              </a:rPr>
              <a:t>историй»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260" dirty="0">
                <a:latin typeface="Palatino Linotype"/>
                <a:cs typeface="Palatino Linotype"/>
              </a:rPr>
              <a:t>/</a:t>
            </a:r>
            <a:r>
              <a:rPr sz="2850" b="1" spc="-90" dirty="0">
                <a:latin typeface="Palatino Linotype"/>
                <a:cs typeface="Palatino Linotype"/>
              </a:rPr>
              <a:t> </a:t>
            </a:r>
            <a:r>
              <a:rPr sz="2850" b="1" spc="-120" dirty="0">
                <a:latin typeface="Palatino Linotype"/>
                <a:cs typeface="Palatino Linotype"/>
              </a:rPr>
              <a:t>«Моя</a:t>
            </a:r>
            <a:r>
              <a:rPr sz="2850" b="1" spc="-90" dirty="0">
                <a:latin typeface="Palatino Linotype"/>
                <a:cs typeface="Palatino Linotype"/>
              </a:rPr>
              <a:t> </a:t>
            </a:r>
            <a:r>
              <a:rPr sz="2850" b="1" spc="-145" dirty="0">
                <a:latin typeface="Palatino Linotype"/>
                <a:cs typeface="Palatino Linotype"/>
              </a:rPr>
              <a:t>страна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125" dirty="0">
                <a:latin typeface="Palatino Linotype"/>
                <a:cs typeface="Palatino Linotype"/>
              </a:rPr>
              <a:t>-</a:t>
            </a:r>
            <a:r>
              <a:rPr sz="2850" b="1" spc="-90" dirty="0">
                <a:latin typeface="Palatino Linotype"/>
                <a:cs typeface="Palatino Linotype"/>
              </a:rPr>
              <a:t> </a:t>
            </a:r>
            <a:r>
              <a:rPr sz="2850" b="1" spc="-190" dirty="0">
                <a:latin typeface="Palatino Linotype"/>
                <a:cs typeface="Palatino Linotype"/>
              </a:rPr>
              <a:t>мое</a:t>
            </a:r>
            <a:r>
              <a:rPr sz="2850" b="1" spc="-90" dirty="0">
                <a:latin typeface="Palatino Linotype"/>
                <a:cs typeface="Palatino Linotype"/>
              </a:rPr>
              <a:t> </a:t>
            </a:r>
            <a:r>
              <a:rPr sz="2850" b="1" spc="-185" dirty="0">
                <a:latin typeface="Palatino Linotype"/>
                <a:cs typeface="Palatino Linotype"/>
              </a:rPr>
              <a:t>будущее!»</a:t>
            </a:r>
            <a:endParaRPr sz="2850" b="1" dirty="0">
              <a:latin typeface="Palatino Linotype"/>
              <a:cs typeface="Palatino Linotype"/>
            </a:endParaRPr>
          </a:p>
          <a:p>
            <a:pPr marL="483234" marR="393065" indent="441959">
              <a:lnSpc>
                <a:spcPts val="3679"/>
              </a:lnSpc>
              <a:spcBef>
                <a:spcPts val="160"/>
              </a:spcBef>
            </a:pPr>
            <a:r>
              <a:rPr sz="2850" b="1" spc="-335" dirty="0">
                <a:latin typeface="Palatino Linotype"/>
                <a:cs typeface="Palatino Linotype"/>
              </a:rPr>
              <a:t>Д</a:t>
            </a:r>
            <a:r>
              <a:rPr sz="2850" b="1" spc="-140" dirty="0">
                <a:latin typeface="Palatino Linotype"/>
                <a:cs typeface="Palatino Linotype"/>
              </a:rPr>
              <a:t>е</a:t>
            </a:r>
            <a:r>
              <a:rPr sz="2850" b="1" spc="-330" dirty="0">
                <a:latin typeface="Palatino Linotype"/>
                <a:cs typeface="Palatino Linotype"/>
              </a:rPr>
              <a:t>л</a:t>
            </a:r>
            <a:r>
              <a:rPr sz="2850" b="1" spc="-140" dirty="0">
                <a:latin typeface="Palatino Linotype"/>
                <a:cs typeface="Palatino Linotype"/>
              </a:rPr>
              <a:t>е</a:t>
            </a:r>
            <a:r>
              <a:rPr sz="2850" b="1" spc="40" dirty="0">
                <a:latin typeface="Palatino Linotype"/>
                <a:cs typeface="Palatino Linotype"/>
              </a:rPr>
              <a:t>г</a:t>
            </a:r>
            <a:r>
              <a:rPr sz="2850" b="1" spc="-190" dirty="0">
                <a:latin typeface="Palatino Linotype"/>
                <a:cs typeface="Palatino Linotype"/>
              </a:rPr>
              <a:t>а</a:t>
            </a:r>
            <a:r>
              <a:rPr sz="2850" b="1" spc="-229" dirty="0">
                <a:latin typeface="Palatino Linotype"/>
                <a:cs typeface="Palatino Linotype"/>
              </a:rPr>
              <a:t>ц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180" dirty="0">
                <a:latin typeface="Palatino Linotype"/>
                <a:cs typeface="Palatino Linotype"/>
              </a:rPr>
              <a:t>я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00" dirty="0">
                <a:latin typeface="Palatino Linotype"/>
                <a:cs typeface="Palatino Linotype"/>
              </a:rPr>
              <a:t>С</a:t>
            </a:r>
            <a:r>
              <a:rPr sz="2850" b="1" spc="-75" dirty="0">
                <a:latin typeface="Palatino Linotype"/>
                <a:cs typeface="Palatino Linotype"/>
              </a:rPr>
              <a:t>в</a:t>
            </a:r>
            <a:r>
              <a:rPr sz="2850" b="1" spc="-140" dirty="0">
                <a:latin typeface="Palatino Linotype"/>
                <a:cs typeface="Palatino Linotype"/>
              </a:rPr>
              <a:t>е</a:t>
            </a:r>
            <a:r>
              <a:rPr sz="2850" b="1" spc="-250" dirty="0">
                <a:latin typeface="Palatino Linotype"/>
                <a:cs typeface="Palatino Linotype"/>
              </a:rPr>
              <a:t>р</a:t>
            </a:r>
            <a:r>
              <a:rPr sz="2850" b="1" spc="-275" dirty="0">
                <a:latin typeface="Palatino Linotype"/>
                <a:cs typeface="Palatino Linotype"/>
              </a:rPr>
              <a:t>д</a:t>
            </a:r>
            <a:r>
              <a:rPr sz="2850" b="1" spc="-330" dirty="0">
                <a:latin typeface="Palatino Linotype"/>
                <a:cs typeface="Palatino Linotype"/>
              </a:rPr>
              <a:t>л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75" dirty="0">
                <a:latin typeface="Palatino Linotype"/>
                <a:cs typeface="Palatino Linotype"/>
              </a:rPr>
              <a:t>в</a:t>
            </a:r>
            <a:r>
              <a:rPr sz="2850" b="1" spc="-60" dirty="0">
                <a:latin typeface="Palatino Linotype"/>
                <a:cs typeface="Palatino Linotype"/>
              </a:rPr>
              <a:t>с</a:t>
            </a:r>
            <a:r>
              <a:rPr sz="2850" b="1" spc="-155" dirty="0">
                <a:latin typeface="Palatino Linotype"/>
                <a:cs typeface="Palatino Linotype"/>
              </a:rPr>
              <a:t>к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254" dirty="0">
                <a:latin typeface="Palatino Linotype"/>
                <a:cs typeface="Palatino Linotype"/>
              </a:rPr>
              <a:t>й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150" dirty="0">
                <a:latin typeface="Palatino Linotype"/>
                <a:cs typeface="Palatino Linotype"/>
              </a:rPr>
              <a:t>б</a:t>
            </a:r>
            <a:r>
              <a:rPr sz="2850" b="1" spc="-330" dirty="0">
                <a:latin typeface="Palatino Linotype"/>
                <a:cs typeface="Palatino Linotype"/>
              </a:rPr>
              <a:t>л</a:t>
            </a:r>
            <a:r>
              <a:rPr sz="2850" b="1" spc="-190" dirty="0">
                <a:latin typeface="Palatino Linotype"/>
                <a:cs typeface="Palatino Linotype"/>
              </a:rPr>
              <a:t>а</a:t>
            </a:r>
            <a:r>
              <a:rPr sz="2850" b="1" spc="-60" dirty="0">
                <a:latin typeface="Palatino Linotype"/>
                <a:cs typeface="Palatino Linotype"/>
              </a:rPr>
              <a:t>с</a:t>
            </a:r>
            <a:r>
              <a:rPr sz="2850" b="1" spc="-55" dirty="0">
                <a:latin typeface="Palatino Linotype"/>
                <a:cs typeface="Palatino Linotype"/>
              </a:rPr>
              <a:t>т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180" dirty="0">
                <a:latin typeface="Palatino Linotype"/>
                <a:cs typeface="Palatino Linotype"/>
              </a:rPr>
              <a:t>–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0" dirty="0">
                <a:latin typeface="Palatino Linotype"/>
                <a:cs typeface="Palatino Linotype"/>
              </a:rPr>
              <a:t>44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275" dirty="0">
                <a:latin typeface="Palatino Linotype"/>
                <a:cs typeface="Palatino Linotype"/>
              </a:rPr>
              <a:t>д</a:t>
            </a:r>
            <a:r>
              <a:rPr sz="2850" b="1" spc="-140" dirty="0">
                <a:latin typeface="Palatino Linotype"/>
                <a:cs typeface="Palatino Linotype"/>
              </a:rPr>
              <a:t>е</a:t>
            </a:r>
            <a:r>
              <a:rPr sz="2850" b="1" spc="-55" dirty="0">
                <a:latin typeface="Palatino Linotype"/>
                <a:cs typeface="Palatino Linotype"/>
              </a:rPr>
              <a:t>т</a:t>
            </a:r>
            <a:r>
              <a:rPr sz="2850" b="1" spc="-140" dirty="0">
                <a:latin typeface="Palatino Linotype"/>
                <a:cs typeface="Palatino Linotype"/>
              </a:rPr>
              <a:t>е</a:t>
            </a:r>
            <a:r>
              <a:rPr sz="2850" b="1" spc="-150" dirty="0">
                <a:latin typeface="Palatino Linotype"/>
                <a:cs typeface="Palatino Linotype"/>
              </a:rPr>
              <a:t>й  </a:t>
            </a:r>
            <a:r>
              <a:rPr sz="2850" b="1" spc="-210" dirty="0">
                <a:latin typeface="Palatino Linotype"/>
                <a:cs typeface="Palatino Linotype"/>
              </a:rPr>
              <a:t>(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195" dirty="0">
                <a:latin typeface="Palatino Linotype"/>
                <a:cs typeface="Palatino Linotype"/>
              </a:rPr>
              <a:t>з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00" dirty="0">
                <a:latin typeface="Palatino Linotype"/>
                <a:cs typeface="Palatino Linotype"/>
              </a:rPr>
              <a:t>М</a:t>
            </a:r>
            <a:r>
              <a:rPr sz="2850" b="1" spc="-430" dirty="0">
                <a:latin typeface="Palatino Linotype"/>
                <a:cs typeface="Palatino Linotype"/>
              </a:rPr>
              <a:t>А</a:t>
            </a:r>
            <a:r>
              <a:rPr sz="2850" b="1" spc="-110" dirty="0">
                <a:latin typeface="Palatino Linotype"/>
                <a:cs typeface="Palatino Linotype"/>
              </a:rPr>
              <a:t>О</a:t>
            </a:r>
            <a:r>
              <a:rPr sz="2850" b="1" spc="-245" dirty="0">
                <a:latin typeface="Palatino Linotype"/>
                <a:cs typeface="Palatino Linotype"/>
              </a:rPr>
              <a:t>У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55" dirty="0">
                <a:latin typeface="Palatino Linotype"/>
                <a:cs typeface="Palatino Linotype"/>
              </a:rPr>
              <a:t>«</a:t>
            </a:r>
            <a:r>
              <a:rPr sz="2850" b="1" spc="-100" dirty="0">
                <a:latin typeface="Palatino Linotype"/>
                <a:cs typeface="Palatino Linotype"/>
              </a:rPr>
              <a:t>С</a:t>
            </a:r>
            <a:r>
              <a:rPr sz="2850" b="1" spc="-110" dirty="0">
                <a:latin typeface="Palatino Linotype"/>
                <a:cs typeface="Palatino Linotype"/>
              </a:rPr>
              <a:t>О</a:t>
            </a:r>
            <a:r>
              <a:rPr sz="2850" b="1" spc="-300" dirty="0">
                <a:latin typeface="Palatino Linotype"/>
                <a:cs typeface="Palatino Linotype"/>
              </a:rPr>
              <a:t>Ш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150" dirty="0">
                <a:latin typeface="Lucida Sans Unicode"/>
                <a:cs typeface="Lucida Sans Unicode"/>
              </a:rPr>
              <a:t>№</a:t>
            </a:r>
            <a:r>
              <a:rPr sz="2850" b="1" spc="-10" dirty="0">
                <a:latin typeface="Palatino Linotype"/>
                <a:cs typeface="Palatino Linotype"/>
              </a:rPr>
              <a:t>1</a:t>
            </a:r>
            <a:r>
              <a:rPr sz="2850" b="1" spc="-55" dirty="0">
                <a:latin typeface="Palatino Linotype"/>
                <a:cs typeface="Palatino Linotype"/>
              </a:rPr>
              <a:t>»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125" dirty="0">
                <a:latin typeface="Palatino Linotype"/>
                <a:cs typeface="Palatino Linotype"/>
              </a:rPr>
              <a:t>-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0" dirty="0">
                <a:latin typeface="Palatino Linotype"/>
                <a:cs typeface="Palatino Linotype"/>
              </a:rPr>
              <a:t>3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150" dirty="0">
                <a:latin typeface="Palatino Linotype"/>
                <a:cs typeface="Palatino Linotype"/>
              </a:rPr>
              <a:t>б</a:t>
            </a:r>
            <a:r>
              <a:rPr sz="2850" b="1" spc="-170" dirty="0">
                <a:latin typeface="Palatino Linotype"/>
                <a:cs typeface="Palatino Linotype"/>
              </a:rPr>
              <a:t>у</a:t>
            </a:r>
            <a:r>
              <a:rPr sz="2850" b="1" spc="-120" dirty="0">
                <a:latin typeface="Palatino Linotype"/>
                <a:cs typeface="Palatino Linotype"/>
              </a:rPr>
              <a:t>ч</a:t>
            </a:r>
            <a:r>
              <a:rPr sz="2850" b="1" spc="-190" dirty="0">
                <a:latin typeface="Palatino Linotype"/>
                <a:cs typeface="Palatino Linotype"/>
              </a:rPr>
              <a:t>а</a:t>
            </a:r>
            <a:r>
              <a:rPr sz="2850" b="1" spc="-235" dirty="0">
                <a:latin typeface="Palatino Linotype"/>
                <a:cs typeface="Palatino Linotype"/>
              </a:rPr>
              <a:t>ю</a:t>
            </a:r>
            <a:r>
              <a:rPr sz="2850" b="1" spc="-450" dirty="0">
                <a:latin typeface="Palatino Linotype"/>
                <a:cs typeface="Palatino Linotype"/>
              </a:rPr>
              <a:t>щ</a:t>
            </a:r>
            <a:r>
              <a:rPr sz="2850" b="1" spc="-254" dirty="0">
                <a:latin typeface="Palatino Linotype"/>
                <a:cs typeface="Palatino Linotype"/>
              </a:rPr>
              <a:t>и</a:t>
            </a:r>
            <a:r>
              <a:rPr sz="2850" b="1" spc="-20" dirty="0">
                <a:latin typeface="Palatino Linotype"/>
                <a:cs typeface="Palatino Linotype"/>
              </a:rPr>
              <a:t>х</a:t>
            </a:r>
            <a:r>
              <a:rPr sz="2850" b="1" spc="-60" dirty="0">
                <a:latin typeface="Palatino Linotype"/>
                <a:cs typeface="Palatino Linotype"/>
              </a:rPr>
              <a:t>с</a:t>
            </a:r>
            <a:r>
              <a:rPr sz="2850" b="1" spc="-180" dirty="0">
                <a:latin typeface="Palatino Linotype"/>
                <a:cs typeface="Palatino Linotype"/>
              </a:rPr>
              <a:t>я</a:t>
            </a:r>
            <a:r>
              <a:rPr sz="2850" b="1" spc="-204" dirty="0">
                <a:latin typeface="Palatino Linotype"/>
                <a:cs typeface="Palatino Linotype"/>
              </a:rPr>
              <a:t>)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-10" dirty="0">
                <a:latin typeface="Palatino Linotype"/>
                <a:cs typeface="Palatino Linotype"/>
              </a:rPr>
              <a:t>2021</a:t>
            </a:r>
            <a:r>
              <a:rPr sz="2850" b="1" spc="-95" dirty="0">
                <a:latin typeface="Palatino Linotype"/>
                <a:cs typeface="Palatino Linotype"/>
              </a:rPr>
              <a:t> </a:t>
            </a:r>
            <a:r>
              <a:rPr sz="2850" b="1" spc="40" dirty="0">
                <a:latin typeface="Palatino Linotype"/>
                <a:cs typeface="Palatino Linotype"/>
              </a:rPr>
              <a:t>г</a:t>
            </a:r>
            <a:r>
              <a:rPr sz="2850" b="1" spc="-145" dirty="0">
                <a:latin typeface="Palatino Linotype"/>
                <a:cs typeface="Palatino Linotype"/>
              </a:rPr>
              <a:t>о</a:t>
            </a:r>
            <a:r>
              <a:rPr sz="2850" b="1" spc="-275" dirty="0">
                <a:latin typeface="Palatino Linotype"/>
                <a:cs typeface="Palatino Linotype"/>
              </a:rPr>
              <a:t>д</a:t>
            </a:r>
            <a:endParaRPr sz="2850" b="1" dirty="0">
              <a:latin typeface="Palatino Linotype"/>
              <a:cs typeface="Palatino Linotype"/>
            </a:endParaRPr>
          </a:p>
          <a:p>
            <a:pPr marL="82550" algn="ctr">
              <a:lnSpc>
                <a:spcPts val="3435"/>
              </a:lnSpc>
            </a:pPr>
            <a:r>
              <a:rPr sz="2950" b="1" spc="-155" dirty="0">
                <a:solidFill>
                  <a:srgbClr val="D03717"/>
                </a:solidFill>
                <a:latin typeface="Arial"/>
                <a:cs typeface="Arial"/>
              </a:rPr>
              <a:t>В</a:t>
            </a:r>
            <a:r>
              <a:rPr sz="2950" b="1" spc="150" dirty="0">
                <a:solidFill>
                  <a:srgbClr val="D03717"/>
                </a:solidFill>
                <a:latin typeface="Arial"/>
                <a:cs typeface="Arial"/>
              </a:rPr>
              <a:t>ДЦ</a:t>
            </a:r>
            <a:r>
              <a:rPr sz="2950" b="1" spc="-200" dirty="0">
                <a:solidFill>
                  <a:srgbClr val="D03717"/>
                </a:solidFill>
                <a:latin typeface="Arial"/>
                <a:cs typeface="Arial"/>
              </a:rPr>
              <a:t> </a:t>
            </a:r>
            <a:r>
              <a:rPr sz="2950" b="1" spc="-235" dirty="0">
                <a:solidFill>
                  <a:srgbClr val="D03717"/>
                </a:solidFill>
                <a:latin typeface="Arial"/>
                <a:cs typeface="Arial"/>
              </a:rPr>
              <a:t>«</a:t>
            </a:r>
            <a:r>
              <a:rPr sz="2950" b="1" spc="-254" dirty="0">
                <a:solidFill>
                  <a:srgbClr val="D03717"/>
                </a:solidFill>
                <a:latin typeface="Arial"/>
                <a:cs typeface="Arial"/>
              </a:rPr>
              <a:t>С</a:t>
            </a:r>
            <a:r>
              <a:rPr sz="2950" b="1" spc="305" dirty="0">
                <a:solidFill>
                  <a:srgbClr val="D03717"/>
                </a:solidFill>
                <a:latin typeface="Arial"/>
                <a:cs typeface="Arial"/>
              </a:rPr>
              <a:t>м</a:t>
            </a:r>
            <a:r>
              <a:rPr sz="2950" b="1" spc="100" dirty="0">
                <a:solidFill>
                  <a:srgbClr val="D03717"/>
                </a:solidFill>
                <a:latin typeface="Arial"/>
                <a:cs typeface="Arial"/>
              </a:rPr>
              <a:t>е</a:t>
            </a:r>
            <a:r>
              <a:rPr sz="2950" b="1" spc="165" dirty="0">
                <a:solidFill>
                  <a:srgbClr val="D03717"/>
                </a:solidFill>
                <a:latin typeface="Arial"/>
                <a:cs typeface="Arial"/>
              </a:rPr>
              <a:t>н</a:t>
            </a:r>
            <a:r>
              <a:rPr sz="2950" b="1" spc="135" dirty="0">
                <a:solidFill>
                  <a:srgbClr val="D03717"/>
                </a:solidFill>
                <a:latin typeface="Arial"/>
                <a:cs typeface="Arial"/>
              </a:rPr>
              <a:t>а</a:t>
            </a:r>
            <a:r>
              <a:rPr sz="2950" b="1" spc="-229" dirty="0">
                <a:solidFill>
                  <a:srgbClr val="D03717"/>
                </a:solidFill>
                <a:latin typeface="Arial"/>
                <a:cs typeface="Arial"/>
              </a:rPr>
              <a:t>»</a:t>
            </a:r>
            <a:endParaRPr sz="2950" dirty="0">
              <a:latin typeface="Arial"/>
              <a:cs typeface="Arial"/>
            </a:endParaRPr>
          </a:p>
          <a:p>
            <a:pPr marL="1728470" marR="1556385" indent="932815">
              <a:lnSpc>
                <a:spcPct val="106400"/>
              </a:lnSpc>
              <a:spcBef>
                <a:spcPts val="145"/>
              </a:spcBef>
            </a:pPr>
            <a:r>
              <a:rPr sz="2950" b="1" spc="-245" dirty="0">
                <a:latin typeface="Palatino Linotype"/>
                <a:cs typeface="Palatino Linotype"/>
              </a:rPr>
              <a:t>К</a:t>
            </a:r>
            <a:r>
              <a:rPr sz="2950" b="1" spc="-260" dirty="0">
                <a:latin typeface="Palatino Linotype"/>
                <a:cs typeface="Palatino Linotype"/>
              </a:rPr>
              <a:t>р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120" dirty="0">
                <a:latin typeface="Palatino Linotype"/>
                <a:cs typeface="Palatino Linotype"/>
              </a:rPr>
              <a:t>н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285" dirty="0">
                <a:latin typeface="Palatino Linotype"/>
                <a:cs typeface="Palatino Linotype"/>
              </a:rPr>
              <a:t>д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260" dirty="0">
                <a:latin typeface="Palatino Linotype"/>
                <a:cs typeface="Palatino Linotype"/>
              </a:rPr>
              <a:t>р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165" dirty="0">
                <a:latin typeface="Palatino Linotype"/>
                <a:cs typeface="Palatino Linotype"/>
              </a:rPr>
              <a:t>к</a:t>
            </a:r>
            <a:r>
              <a:rPr sz="2950" b="1" spc="-265" dirty="0">
                <a:latin typeface="Palatino Linotype"/>
                <a:cs typeface="Palatino Linotype"/>
              </a:rPr>
              <a:t>и</a:t>
            </a:r>
            <a:r>
              <a:rPr sz="2950" b="1" spc="-260" dirty="0">
                <a:latin typeface="Palatino Linotype"/>
                <a:cs typeface="Palatino Linotype"/>
              </a:rPr>
              <a:t>й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65" dirty="0">
                <a:latin typeface="Palatino Linotype"/>
                <a:cs typeface="Palatino Linotype"/>
              </a:rPr>
              <a:t>к</a:t>
            </a:r>
            <a:r>
              <a:rPr sz="2950" b="1" spc="-260" dirty="0">
                <a:latin typeface="Palatino Linotype"/>
                <a:cs typeface="Palatino Linotype"/>
              </a:rPr>
              <a:t>р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155" dirty="0">
                <a:latin typeface="Palatino Linotype"/>
                <a:cs typeface="Palatino Linotype"/>
              </a:rPr>
              <a:t>й  </a:t>
            </a:r>
            <a:r>
              <a:rPr sz="2950" b="1" spc="-110" dirty="0">
                <a:latin typeface="Palatino Linotype"/>
                <a:cs typeface="Palatino Linotype"/>
              </a:rPr>
              <a:t>С</a:t>
            </a:r>
            <a:r>
              <a:rPr sz="2950" b="1" spc="-295" dirty="0">
                <a:latin typeface="Palatino Linotype"/>
                <a:cs typeface="Palatino Linotype"/>
              </a:rPr>
              <a:t>м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120" dirty="0">
                <a:latin typeface="Palatino Linotype"/>
                <a:cs typeface="Palatino Linotype"/>
              </a:rPr>
              <a:t>н</a:t>
            </a:r>
            <a:r>
              <a:rPr sz="2950" b="1" spc="-195" dirty="0">
                <a:latin typeface="Palatino Linotype"/>
                <a:cs typeface="Palatino Linotype"/>
              </a:rPr>
              <a:t>а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60" dirty="0">
                <a:latin typeface="Palatino Linotype"/>
                <a:cs typeface="Palatino Linotype"/>
              </a:rPr>
              <a:t>«</a:t>
            </a:r>
            <a:r>
              <a:rPr sz="2950" b="1" spc="-114" dirty="0">
                <a:latin typeface="Palatino Linotype"/>
                <a:cs typeface="Palatino Linotype"/>
              </a:rPr>
              <a:t>О</a:t>
            </a:r>
            <a:r>
              <a:rPr sz="2950" b="1" spc="-345" dirty="0">
                <a:latin typeface="Palatino Linotype"/>
                <a:cs typeface="Palatino Linotype"/>
              </a:rPr>
              <a:t>л</a:t>
            </a:r>
            <a:r>
              <a:rPr sz="2950" b="1" spc="-265" dirty="0">
                <a:latin typeface="Palatino Linotype"/>
                <a:cs typeface="Palatino Linotype"/>
              </a:rPr>
              <a:t>и</a:t>
            </a:r>
            <a:r>
              <a:rPr sz="2950" b="1" spc="-295" dirty="0">
                <a:latin typeface="Palatino Linotype"/>
                <a:cs typeface="Palatino Linotype"/>
              </a:rPr>
              <a:t>м</a:t>
            </a:r>
            <a:r>
              <a:rPr sz="2950" b="1" spc="-235" dirty="0">
                <a:latin typeface="Palatino Linotype"/>
                <a:cs typeface="Palatino Linotype"/>
              </a:rPr>
              <a:t>п</a:t>
            </a:r>
            <a:r>
              <a:rPr sz="2950" b="1" spc="-265" dirty="0">
                <a:latin typeface="Palatino Linotype"/>
                <a:cs typeface="Palatino Linotype"/>
              </a:rPr>
              <a:t>ий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165" dirty="0">
                <a:latin typeface="Palatino Linotype"/>
                <a:cs typeface="Palatino Linotype"/>
              </a:rPr>
              <a:t>к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185" dirty="0">
                <a:latin typeface="Palatino Linotype"/>
                <a:cs typeface="Palatino Linotype"/>
              </a:rPr>
              <a:t>я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165" dirty="0">
                <a:latin typeface="Palatino Linotype"/>
                <a:cs typeface="Palatino Linotype"/>
              </a:rPr>
              <a:t>к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285" dirty="0">
                <a:latin typeface="Palatino Linotype"/>
                <a:cs typeface="Palatino Linotype"/>
              </a:rPr>
              <a:t>д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295" dirty="0">
                <a:latin typeface="Palatino Linotype"/>
                <a:cs typeface="Palatino Linotype"/>
              </a:rPr>
              <a:t>м</a:t>
            </a:r>
            <a:r>
              <a:rPr sz="2950" b="1" spc="-265" dirty="0">
                <a:latin typeface="Palatino Linotype"/>
                <a:cs typeface="Palatino Linotype"/>
              </a:rPr>
              <a:t>и</a:t>
            </a:r>
            <a:r>
              <a:rPr sz="2950" b="1" spc="-190" dirty="0">
                <a:latin typeface="Palatino Linotype"/>
                <a:cs typeface="Palatino Linotype"/>
              </a:rPr>
              <a:t>я</a:t>
            </a:r>
            <a:r>
              <a:rPr sz="2950" b="1" spc="-55" dirty="0">
                <a:latin typeface="Palatino Linotype"/>
                <a:cs typeface="Palatino Linotype"/>
              </a:rPr>
              <a:t>»</a:t>
            </a:r>
            <a:endParaRPr sz="2950" b="1" dirty="0">
              <a:latin typeface="Palatino Linotype"/>
              <a:cs typeface="Palatino Linotype"/>
            </a:endParaRPr>
          </a:p>
          <a:p>
            <a:pPr marL="334010" marR="243840" indent="469265">
              <a:lnSpc>
                <a:spcPct val="106400"/>
              </a:lnSpc>
              <a:spcBef>
                <a:spcPts val="5"/>
              </a:spcBef>
            </a:pPr>
            <a:r>
              <a:rPr sz="2950" b="1" spc="-350" dirty="0">
                <a:latin typeface="Palatino Linotype"/>
                <a:cs typeface="Palatino Linotype"/>
              </a:rPr>
              <a:t>Д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345" dirty="0">
                <a:latin typeface="Palatino Linotype"/>
                <a:cs typeface="Palatino Linotype"/>
              </a:rPr>
              <a:t>л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35" dirty="0">
                <a:latin typeface="Palatino Linotype"/>
                <a:cs typeface="Palatino Linotype"/>
              </a:rPr>
              <a:t>г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240" dirty="0">
                <a:latin typeface="Palatino Linotype"/>
                <a:cs typeface="Palatino Linotype"/>
              </a:rPr>
              <a:t>ц</a:t>
            </a:r>
            <a:r>
              <a:rPr sz="2950" b="1" spc="-265" dirty="0">
                <a:latin typeface="Palatino Linotype"/>
                <a:cs typeface="Palatino Linotype"/>
              </a:rPr>
              <a:t>и</a:t>
            </a:r>
            <a:r>
              <a:rPr sz="2950" b="1" spc="-185" dirty="0">
                <a:latin typeface="Palatino Linotype"/>
                <a:cs typeface="Palatino Linotype"/>
              </a:rPr>
              <a:t>я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10" dirty="0">
                <a:latin typeface="Palatino Linotype"/>
                <a:cs typeface="Palatino Linotype"/>
              </a:rPr>
              <a:t>С</a:t>
            </a:r>
            <a:r>
              <a:rPr sz="2950" b="1" spc="-80" dirty="0">
                <a:latin typeface="Palatino Linotype"/>
                <a:cs typeface="Palatino Linotype"/>
              </a:rPr>
              <a:t>в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260" dirty="0">
                <a:latin typeface="Palatino Linotype"/>
                <a:cs typeface="Palatino Linotype"/>
              </a:rPr>
              <a:t>р</a:t>
            </a:r>
            <a:r>
              <a:rPr sz="2950" b="1" spc="-285" dirty="0">
                <a:latin typeface="Palatino Linotype"/>
                <a:cs typeface="Palatino Linotype"/>
              </a:rPr>
              <a:t>д</a:t>
            </a:r>
            <a:r>
              <a:rPr sz="2950" b="1" spc="-345" dirty="0">
                <a:latin typeface="Palatino Linotype"/>
                <a:cs typeface="Palatino Linotype"/>
              </a:rPr>
              <a:t>л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80" dirty="0">
                <a:latin typeface="Palatino Linotype"/>
                <a:cs typeface="Palatino Linotype"/>
              </a:rPr>
              <a:t>в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165" dirty="0">
                <a:latin typeface="Palatino Linotype"/>
                <a:cs typeface="Palatino Linotype"/>
              </a:rPr>
              <a:t>к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260" dirty="0">
                <a:latin typeface="Palatino Linotype"/>
                <a:cs typeface="Palatino Linotype"/>
              </a:rPr>
              <a:t>й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160" dirty="0">
                <a:latin typeface="Palatino Linotype"/>
                <a:cs typeface="Palatino Linotype"/>
              </a:rPr>
              <a:t>б</a:t>
            </a:r>
            <a:r>
              <a:rPr sz="2950" b="1" spc="-345" dirty="0">
                <a:latin typeface="Palatino Linotype"/>
                <a:cs typeface="Palatino Linotype"/>
              </a:rPr>
              <a:t>л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60" dirty="0">
                <a:latin typeface="Palatino Linotype"/>
                <a:cs typeface="Palatino Linotype"/>
              </a:rPr>
              <a:t>т</a:t>
            </a:r>
            <a:r>
              <a:rPr sz="2950" b="1" spc="-260" dirty="0">
                <a:latin typeface="Palatino Linotype"/>
                <a:cs typeface="Palatino Linotype"/>
              </a:rPr>
              <a:t>и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190" dirty="0">
                <a:latin typeface="Palatino Linotype"/>
                <a:cs typeface="Palatino Linotype"/>
              </a:rPr>
              <a:t>–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5" dirty="0">
                <a:latin typeface="Palatino Linotype"/>
                <a:cs typeface="Palatino Linotype"/>
              </a:rPr>
              <a:t>1</a:t>
            </a:r>
            <a:r>
              <a:rPr sz="2950" b="1" spc="-10" dirty="0">
                <a:latin typeface="Palatino Linotype"/>
                <a:cs typeface="Palatino Linotype"/>
              </a:rPr>
              <a:t>0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285" dirty="0">
                <a:latin typeface="Palatino Linotype"/>
                <a:cs typeface="Palatino Linotype"/>
              </a:rPr>
              <a:t>д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60" dirty="0">
                <a:latin typeface="Palatino Linotype"/>
                <a:cs typeface="Palatino Linotype"/>
              </a:rPr>
              <a:t>т</a:t>
            </a:r>
            <a:r>
              <a:rPr sz="2950" b="1" spc="-150" dirty="0">
                <a:latin typeface="Palatino Linotype"/>
                <a:cs typeface="Palatino Linotype"/>
              </a:rPr>
              <a:t>е</a:t>
            </a:r>
            <a:r>
              <a:rPr sz="2950" b="1" spc="-155" dirty="0">
                <a:latin typeface="Palatino Linotype"/>
                <a:cs typeface="Palatino Linotype"/>
              </a:rPr>
              <a:t>й  </a:t>
            </a:r>
            <a:r>
              <a:rPr sz="2950" b="1" spc="-215" dirty="0">
                <a:latin typeface="Palatino Linotype"/>
                <a:cs typeface="Palatino Linotype"/>
              </a:rPr>
              <a:t>(</a:t>
            </a:r>
            <a:r>
              <a:rPr sz="2950" b="1" spc="-265" dirty="0">
                <a:latin typeface="Palatino Linotype"/>
                <a:cs typeface="Palatino Linotype"/>
              </a:rPr>
              <a:t>и</a:t>
            </a:r>
            <a:r>
              <a:rPr sz="2950" b="1" spc="-200" dirty="0">
                <a:latin typeface="Palatino Linotype"/>
                <a:cs typeface="Palatino Linotype"/>
              </a:rPr>
              <a:t>з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05" dirty="0">
                <a:latin typeface="Palatino Linotype"/>
                <a:cs typeface="Palatino Linotype"/>
              </a:rPr>
              <a:t>М</a:t>
            </a:r>
            <a:r>
              <a:rPr sz="2950" b="1" spc="-450" dirty="0">
                <a:latin typeface="Palatino Linotype"/>
                <a:cs typeface="Palatino Linotype"/>
              </a:rPr>
              <a:t>А</a:t>
            </a:r>
            <a:r>
              <a:rPr sz="2950" b="1" spc="-114" dirty="0">
                <a:latin typeface="Palatino Linotype"/>
                <a:cs typeface="Palatino Linotype"/>
              </a:rPr>
              <a:t>О</a:t>
            </a:r>
            <a:r>
              <a:rPr sz="2950" b="1" spc="-254" dirty="0">
                <a:latin typeface="Palatino Linotype"/>
                <a:cs typeface="Palatino Linotype"/>
              </a:rPr>
              <a:t>У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60" dirty="0">
                <a:latin typeface="Palatino Linotype"/>
                <a:cs typeface="Palatino Linotype"/>
              </a:rPr>
              <a:t>«</a:t>
            </a:r>
            <a:r>
              <a:rPr sz="2950" b="1" spc="-110" dirty="0">
                <a:latin typeface="Palatino Linotype"/>
                <a:cs typeface="Palatino Linotype"/>
              </a:rPr>
              <a:t>С</a:t>
            </a:r>
            <a:r>
              <a:rPr sz="2950" b="1" spc="-114" dirty="0">
                <a:latin typeface="Palatino Linotype"/>
                <a:cs typeface="Palatino Linotype"/>
              </a:rPr>
              <a:t>О</a:t>
            </a:r>
            <a:r>
              <a:rPr sz="2950" b="1" spc="-305" dirty="0">
                <a:latin typeface="Palatino Linotype"/>
                <a:cs typeface="Palatino Linotype"/>
              </a:rPr>
              <a:t>Ш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155" dirty="0">
                <a:latin typeface="Lucida Sans Unicode"/>
                <a:cs typeface="Lucida Sans Unicode"/>
              </a:rPr>
              <a:t>№</a:t>
            </a:r>
            <a:r>
              <a:rPr sz="2950" b="1" spc="-15" dirty="0">
                <a:latin typeface="Palatino Linotype"/>
                <a:cs typeface="Palatino Linotype"/>
              </a:rPr>
              <a:t>1</a:t>
            </a:r>
            <a:r>
              <a:rPr sz="2950" b="1" spc="-55" dirty="0">
                <a:latin typeface="Palatino Linotype"/>
                <a:cs typeface="Palatino Linotype"/>
              </a:rPr>
              <a:t>»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130" dirty="0">
                <a:latin typeface="Palatino Linotype"/>
                <a:cs typeface="Palatino Linotype"/>
              </a:rPr>
              <a:t>-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0" dirty="0">
                <a:latin typeface="Palatino Linotype"/>
                <a:cs typeface="Palatino Linotype"/>
              </a:rPr>
              <a:t>1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160" dirty="0">
                <a:latin typeface="Palatino Linotype"/>
                <a:cs typeface="Palatino Linotype"/>
              </a:rPr>
              <a:t>б</a:t>
            </a:r>
            <a:r>
              <a:rPr sz="2950" b="1" spc="-180" dirty="0">
                <a:latin typeface="Palatino Linotype"/>
                <a:cs typeface="Palatino Linotype"/>
              </a:rPr>
              <a:t>у</a:t>
            </a:r>
            <a:r>
              <a:rPr sz="2950" b="1" spc="-125" dirty="0">
                <a:latin typeface="Palatino Linotype"/>
                <a:cs typeface="Palatino Linotype"/>
              </a:rPr>
              <a:t>ч</a:t>
            </a:r>
            <a:r>
              <a:rPr sz="2950" b="1" spc="-200" dirty="0">
                <a:latin typeface="Palatino Linotype"/>
                <a:cs typeface="Palatino Linotype"/>
              </a:rPr>
              <a:t>а</a:t>
            </a:r>
            <a:r>
              <a:rPr sz="2950" b="1" spc="-245" dirty="0">
                <a:latin typeface="Palatino Linotype"/>
                <a:cs typeface="Palatino Linotype"/>
              </a:rPr>
              <a:t>ю</a:t>
            </a:r>
            <a:r>
              <a:rPr sz="2950" b="1" spc="-465" dirty="0">
                <a:latin typeface="Palatino Linotype"/>
                <a:cs typeface="Palatino Linotype"/>
              </a:rPr>
              <a:t>щ</a:t>
            </a:r>
            <a:r>
              <a:rPr sz="2950" b="1" spc="-265" dirty="0">
                <a:latin typeface="Palatino Linotype"/>
                <a:cs typeface="Palatino Linotype"/>
              </a:rPr>
              <a:t>ий</a:t>
            </a:r>
            <a:r>
              <a:rPr sz="2950" b="1" spc="-65" dirty="0">
                <a:latin typeface="Palatino Linotype"/>
                <a:cs typeface="Palatino Linotype"/>
              </a:rPr>
              <a:t>с</a:t>
            </a:r>
            <a:r>
              <a:rPr sz="2950" b="1" spc="-190" dirty="0">
                <a:latin typeface="Palatino Linotype"/>
                <a:cs typeface="Palatino Linotype"/>
              </a:rPr>
              <a:t>я</a:t>
            </a:r>
            <a:r>
              <a:rPr sz="2950" b="1" spc="-210" dirty="0">
                <a:latin typeface="Palatino Linotype"/>
                <a:cs typeface="Palatino Linotype"/>
              </a:rPr>
              <a:t>)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-15" dirty="0">
                <a:latin typeface="Palatino Linotype"/>
                <a:cs typeface="Palatino Linotype"/>
              </a:rPr>
              <a:t>202</a:t>
            </a:r>
            <a:r>
              <a:rPr sz="2950" b="1" spc="-10" dirty="0">
                <a:latin typeface="Palatino Linotype"/>
                <a:cs typeface="Palatino Linotype"/>
              </a:rPr>
              <a:t>1</a:t>
            </a:r>
            <a:r>
              <a:rPr sz="2950" b="1" spc="-100" dirty="0">
                <a:latin typeface="Palatino Linotype"/>
                <a:cs typeface="Palatino Linotype"/>
              </a:rPr>
              <a:t> </a:t>
            </a:r>
            <a:r>
              <a:rPr sz="2950" b="1" spc="35" dirty="0">
                <a:latin typeface="Palatino Linotype"/>
                <a:cs typeface="Palatino Linotype"/>
              </a:rPr>
              <a:t>г</a:t>
            </a:r>
            <a:r>
              <a:rPr sz="2950" b="1" spc="-155" dirty="0">
                <a:latin typeface="Palatino Linotype"/>
                <a:cs typeface="Palatino Linotype"/>
              </a:rPr>
              <a:t>о</a:t>
            </a:r>
            <a:r>
              <a:rPr sz="2950" b="1" spc="-280" dirty="0">
                <a:latin typeface="Palatino Linotype"/>
                <a:cs typeface="Palatino Linotype"/>
              </a:rPr>
              <a:t>д</a:t>
            </a:r>
            <a:endParaRPr sz="2950" b="1" dirty="0">
              <a:latin typeface="Palatino Linotype"/>
              <a:cs typeface="Palatino Linotyp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23656" y="2437538"/>
            <a:ext cx="8199120" cy="7560945"/>
            <a:chOff x="9423656" y="2437538"/>
            <a:chExt cx="8199120" cy="75609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656" y="2445587"/>
              <a:ext cx="4897391" cy="47691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16551" y="2437538"/>
              <a:ext cx="4005951" cy="39066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0468" y="5926674"/>
              <a:ext cx="4183333" cy="40715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19426" y="5799699"/>
              <a:ext cx="4302920" cy="41984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748</Words>
  <Application>Microsoft Office PowerPoint</Application>
  <PresentationFormat>Произвольный</PresentationFormat>
  <Paragraphs>72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Lucida Sans Unicode</vt:lpstr>
      <vt:lpstr>Microsoft Sans Serif</vt:lpstr>
      <vt:lpstr>Palatino Linotype</vt:lpstr>
      <vt:lpstr>Times New Roman</vt:lpstr>
      <vt:lpstr>Office Theme</vt:lpstr>
      <vt:lpstr>«Единое образовательное пространство Артемовского городского округа: обучение и воспитание»</vt:lpstr>
      <vt:lpstr>Все обучающиеся нашей школы охвачены проектной деятельностью в рамках реализации образовательных программ МАОУ «СОШ № 1»:          Формой предъявления результатов проектной деятельности обучающихся является научно-практическая конференция на школьном и муниципальном уровне: 2 - 4 классов 5 - 6 классов 7 - 10 классов  </vt:lpstr>
      <vt:lpstr>Защита проектов обучающихся МАОУ «СОШ №1» (%)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взаимодействия с  Благотворительным фондом «Достойным лучшее» (УГМК)</vt:lpstr>
      <vt:lpstr>Победители Всероссийских конкурсных  отборов на смены Российского движения  школьников </vt:lpstr>
      <vt:lpstr>- Положение о проектной деятельности обучающихся МАОУ «СОШ №1»; - Положение об индивидуальном проекте обучающихся МАОУ «СОШ №1»; - Положение об организации внеурочной деятельности в МАОУ «СОШ №1»; - Положение об организации тьюторской деятельности в МАОУ «СОШ № 1». </vt:lpstr>
      <vt:lpstr>- занятия по проектной деятельности включены в расписание занятий обучающихся, дети в начале года распределены на группы по направлениям и педагогам;  - определены и известны на начало учебного года даты всех школьных конференций, они включены в календарный учебный график.</vt:lpstr>
      <vt:lpstr> - педагоги прошли курсы повышения квалификации по данному направлению;  - ежегодно проводятся методические совещания и обмен опытом между педагогами; - с 2020 года в штатном расписании введена должность  «тьютор».</vt:lpstr>
      <vt:lpstr> - часы по проектной деятельности все тарифицируются; - результаты участия в конкурсах и конференциях оплачиваются через стимулирование; - финансирование поездок обучающихся и педагогов осуществляется через благотворительный фонд. </vt:lpstr>
      <vt:lpstr> </vt:lpstr>
      <vt:lpstr>Взаимодействие с Благотворительным фондом «Достойным лучшее» (УГМК)</vt:lpstr>
      <vt:lpstr>Презентация PowerPoint</vt:lpstr>
      <vt:lpstr>Презентация PowerPoint</vt:lpstr>
      <vt:lpstr>Результаты реализации Модели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работы МАОУ "СОШ №1" с одаренными детьми</dc:title>
  <dc:creator>Денис Грицик</dc:creator>
  <cp:keywords>DAE5VnnncP4,BAEZ8DhL2IM</cp:keywords>
  <cp:lastModifiedBy>Татьяна Васильевна Казанцева</cp:lastModifiedBy>
  <cp:revision>25</cp:revision>
  <cp:lastPrinted>2022-08-22T11:00:02Z</cp:lastPrinted>
  <dcterms:created xsi:type="dcterms:W3CDTF">2022-07-22T05:52:47Z</dcterms:created>
  <dcterms:modified xsi:type="dcterms:W3CDTF">2022-08-24T07:56:54Z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2022-03-03T00:00:00Z</vt:filetime>
  </property>
  <property fmtid="{D5CDD505-2E9C-101B-9397-08002B2CF9AE}" pid="3" name="Creator">
    <vt:lpwstr>Canva</vt:lpwstr>
  </property>
  <property fmtid="{D5CDD505-2E9C-101B-9397-08002B2CF9AE}" pid="4" name="LastSaved">
    <vt:filetime>2022-07-22T00:00:00Z</vt:filetime>
  </property>
</Properties>
</file>